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3"/>
    <p:sldMasterId id="2147483708" r:id="rId4"/>
    <p:sldMasterId id="214748370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10282225" cx="18280050"/>
  <p:notesSz cx="6858000" cy="9144000"/>
  <p:embeddedFontLs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regular.fntdata"/><Relationship Id="rId16" Type="http://schemas.openxmlformats.org/officeDocument/2006/relationships/slide" Target="slides/slide10.xml"/><Relationship Id="rId5" Type="http://schemas.openxmlformats.org/officeDocument/2006/relationships/slideMaster" Target="slideMasters/slideMaster3.xml"/><Relationship Id="rId19" Type="http://schemas.openxmlformats.org/officeDocument/2006/relationships/font" Target="fonts/Roboto-italic.fntdata"/><Relationship Id="rId6" Type="http://schemas.openxmlformats.org/officeDocument/2006/relationships/notesMaster" Target="notesMasters/notesMaster1.xml"/><Relationship Id="rId18"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section.</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section.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7e5aea87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7e5aea87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c93c7686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2c93c76861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b794c377e_3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2b794c377e_3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c93c76861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2c93c76861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c265f448f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2c265f448f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97543e840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297543e84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gi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63" cy="114606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63" cy="202466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89" cy="2963228"/>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36" cy="8024284"/>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144" name="Shape 144"/>
        <p:cNvGrpSpPr/>
        <p:nvPr/>
      </p:nvGrpSpPr>
      <p:grpSpPr>
        <a:xfrm>
          <a:off x="0" y="0"/>
          <a:ext cx="0" cy="0"/>
          <a:chOff x="0" y="0"/>
          <a:chExt cx="0" cy="0"/>
        </a:xfrm>
      </p:grpSpPr>
      <p:sp>
        <p:nvSpPr>
          <p:cNvPr id="145" name="Google Shape;145;p4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46" name="Google Shape;146;p4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47" name="Shape 147"/>
        <p:cNvGrpSpPr/>
        <p:nvPr/>
      </p:nvGrpSpPr>
      <p:grpSpPr>
        <a:xfrm>
          <a:off x="0" y="0"/>
          <a:ext cx="0" cy="0"/>
          <a:chOff x="0" y="0"/>
          <a:chExt cx="0" cy="0"/>
        </a:xfrm>
      </p:grpSpPr>
      <p:sp>
        <p:nvSpPr>
          <p:cNvPr id="148" name="Google Shape;148;p44"/>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49" name="Google Shape;149;p44"/>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0" name="Google Shape;150;p44"/>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800"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51" name="Google Shape;151;p44"/>
          <p:cNvSpPr txBox="1"/>
          <p:nvPr>
            <p:ph idx="1"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pic>
        <p:nvPicPr>
          <p:cNvPr id="152" name="Google Shape;152;p44"/>
          <p:cNvPicPr preferRelativeResize="0"/>
          <p:nvPr/>
        </p:nvPicPr>
        <p:blipFill>
          <a:blip r:embed="rId2">
            <a:alphaModFix/>
          </a:blip>
          <a:stretch>
            <a:fillRect/>
          </a:stretch>
        </p:blipFill>
        <p:spPr>
          <a:xfrm>
            <a:off x="2061813" y="1163325"/>
            <a:ext cx="4762500" cy="47625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bg>
      <p:bgPr>
        <a:solidFill>
          <a:srgbClr val="F37021"/>
        </a:solidFill>
      </p:bgPr>
    </p:bg>
    <p:spTree>
      <p:nvGrpSpPr>
        <p:cNvPr id="153" name="Shape 153"/>
        <p:cNvGrpSpPr/>
        <p:nvPr/>
      </p:nvGrpSpPr>
      <p:grpSpPr>
        <a:xfrm>
          <a:off x="0" y="0"/>
          <a:ext cx="0" cy="0"/>
          <a:chOff x="0" y="0"/>
          <a:chExt cx="0" cy="0"/>
        </a:xfrm>
      </p:grpSpPr>
      <p:sp>
        <p:nvSpPr>
          <p:cNvPr id="154" name="Google Shape;154;p45"/>
          <p:cNvSpPr txBox="1"/>
          <p:nvPr>
            <p:ph type="title"/>
          </p:nvPr>
        </p:nvSpPr>
        <p:spPr>
          <a:xfrm>
            <a:off x="921501"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9"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5" name="Shape 155"/>
        <p:cNvGrpSpPr/>
        <p:nvPr/>
      </p:nvGrpSpPr>
      <p:grpSpPr>
        <a:xfrm>
          <a:off x="0" y="0"/>
          <a:ext cx="0" cy="0"/>
          <a:chOff x="0" y="0"/>
          <a:chExt cx="0" cy="0"/>
        </a:xfrm>
      </p:grpSpPr>
      <p:sp>
        <p:nvSpPr>
          <p:cNvPr id="156" name="Google Shape;156;p46"/>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7" name="Google Shape;157;p46"/>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8" name="Google Shape;158;p46"/>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59" name="Google Shape;159;p46"/>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8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0" name="Shape 160"/>
        <p:cNvGrpSpPr/>
        <p:nvPr/>
      </p:nvGrpSpPr>
      <p:grpSpPr>
        <a:xfrm>
          <a:off x="0" y="0"/>
          <a:ext cx="0" cy="0"/>
          <a:chOff x="0" y="0"/>
          <a:chExt cx="0" cy="0"/>
        </a:xfrm>
      </p:grpSpPr>
      <p:sp>
        <p:nvSpPr>
          <p:cNvPr id="161" name="Google Shape;161;p47"/>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2" name="Google Shape;162;p47"/>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3" name="Google Shape;163;p47"/>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64" name="Google Shape;164;p47"/>
          <p:cNvSpPr txBox="1"/>
          <p:nvPr>
            <p:ph idx="1" type="body"/>
          </p:nvPr>
        </p:nvSpPr>
        <p:spPr>
          <a:xfrm>
            <a:off x="943390"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
        <p:nvSpPr>
          <p:cNvPr id="165" name="Google Shape;165;p47"/>
          <p:cNvSpPr txBox="1"/>
          <p:nvPr>
            <p:ph idx="2" type="body"/>
          </p:nvPr>
        </p:nvSpPr>
        <p:spPr>
          <a:xfrm>
            <a:off x="9384425"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6" name="Shape 166"/>
        <p:cNvGrpSpPr/>
        <p:nvPr/>
      </p:nvGrpSpPr>
      <p:grpSpPr>
        <a:xfrm>
          <a:off x="0" y="0"/>
          <a:ext cx="0" cy="0"/>
          <a:chOff x="0" y="0"/>
          <a:chExt cx="0" cy="0"/>
        </a:xfrm>
      </p:grpSpPr>
      <p:sp>
        <p:nvSpPr>
          <p:cNvPr id="167" name="Google Shape;167;p48"/>
          <p:cNvSpPr/>
          <p:nvPr/>
        </p:nvSpPr>
        <p:spPr>
          <a:xfrm flipH="1" rot="10800000">
            <a:off x="1" y="1312238"/>
            <a:ext cx="18280200" cy="8970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8" name="Google Shape;168;p48"/>
          <p:cNvSpPr/>
          <p:nvPr/>
        </p:nvSpPr>
        <p:spPr>
          <a:xfrm>
            <a:off x="1" y="1312096"/>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9" name="Google Shape;169;p48"/>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70" name="Shape 170"/>
        <p:cNvGrpSpPr/>
        <p:nvPr/>
      </p:nvGrpSpPr>
      <p:grpSpPr>
        <a:xfrm>
          <a:off x="0" y="0"/>
          <a:ext cx="0" cy="0"/>
          <a:chOff x="0" y="0"/>
          <a:chExt cx="0" cy="0"/>
        </a:xfrm>
      </p:grpSpPr>
      <p:sp>
        <p:nvSpPr>
          <p:cNvPr id="171" name="Google Shape;171;p49"/>
          <p:cNvSpPr txBox="1"/>
          <p:nvPr>
            <p:ph type="title"/>
          </p:nvPr>
        </p:nvSpPr>
        <p:spPr>
          <a:xfrm>
            <a:off x="980075" y="976051"/>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2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72" name="Shape 172"/>
        <p:cNvGrpSpPr/>
        <p:nvPr/>
      </p:nvGrpSpPr>
      <p:grpSpPr>
        <a:xfrm>
          <a:off x="0" y="0"/>
          <a:ext cx="0" cy="0"/>
          <a:chOff x="0" y="0"/>
          <a:chExt cx="0" cy="0"/>
        </a:xfrm>
      </p:grpSpPr>
      <p:sp>
        <p:nvSpPr>
          <p:cNvPr id="173" name="Google Shape;173;p50"/>
          <p:cNvSpPr txBox="1"/>
          <p:nvPr>
            <p:ph type="title"/>
          </p:nvPr>
        </p:nvSpPr>
        <p:spPr>
          <a:xfrm>
            <a:off x="921501"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9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9pPr>
          </a:lstStyle>
          <a:p/>
        </p:txBody>
      </p:sp>
      <p:sp>
        <p:nvSpPr>
          <p:cNvPr id="174" name="Google Shape;174;p50"/>
          <p:cNvSpPr txBox="1"/>
          <p:nvPr>
            <p:ph idx="1" type="body"/>
          </p:nvPr>
        </p:nvSpPr>
        <p:spPr>
          <a:xfrm>
            <a:off x="3189416"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800"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75" name="Shape 175"/>
        <p:cNvGrpSpPr/>
        <p:nvPr/>
      </p:nvGrpSpPr>
      <p:grpSpPr>
        <a:xfrm>
          <a:off x="0" y="0"/>
          <a:ext cx="0" cy="0"/>
          <a:chOff x="0" y="0"/>
          <a:chExt cx="0" cy="0"/>
        </a:xfrm>
      </p:grpSpPr>
      <p:sp>
        <p:nvSpPr>
          <p:cNvPr id="176" name="Google Shape;176;p51"/>
          <p:cNvSpPr txBox="1"/>
          <p:nvPr/>
        </p:nvSpPr>
        <p:spPr>
          <a:xfrm flipH="1" rot="10800000">
            <a:off x="6550357" y="88"/>
            <a:ext cx="117297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7" name="Google Shape;177;p51"/>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8" name="Google Shape;178;p51"/>
          <p:cNvSpPr txBox="1"/>
          <p:nvPr>
            <p:ph type="title"/>
          </p:nvPr>
        </p:nvSpPr>
        <p:spPr>
          <a:xfrm>
            <a:off x="451959"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8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9pPr>
          </a:lstStyle>
          <a:p/>
        </p:txBody>
      </p:sp>
      <p:sp>
        <p:nvSpPr>
          <p:cNvPr id="179" name="Google Shape;179;p51"/>
          <p:cNvSpPr txBox="1"/>
          <p:nvPr>
            <p:ph idx="1" type="body"/>
          </p:nvPr>
        </p:nvSpPr>
        <p:spPr>
          <a:xfrm>
            <a:off x="451955" y="2930246"/>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180" name="Shape 180"/>
        <p:cNvGrpSpPr/>
        <p:nvPr/>
      </p:nvGrpSpPr>
      <p:grpSpPr>
        <a:xfrm>
          <a:off x="0" y="0"/>
          <a:ext cx="0" cy="0"/>
          <a:chOff x="0" y="0"/>
          <a:chExt cx="0" cy="0"/>
        </a:xfrm>
      </p:grpSpPr>
      <p:sp>
        <p:nvSpPr>
          <p:cNvPr id="181" name="Google Shape;181;p52"/>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2" name="Google Shape;182;p52"/>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3" name="Google Shape;183;p52"/>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9"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84" name="Google Shape;184;p52"/>
          <p:cNvSpPr txBox="1"/>
          <p:nvPr>
            <p:ph idx="1" type="subTitle"/>
          </p:nvPr>
        </p:nvSpPr>
        <p:spPr>
          <a:xfrm>
            <a:off x="530769" y="5556362"/>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9pPr>
          </a:lstStyle>
          <a:p/>
        </p:txBody>
      </p:sp>
      <p:sp>
        <p:nvSpPr>
          <p:cNvPr id="185" name="Google Shape;185;p52"/>
          <p:cNvSpPr txBox="1"/>
          <p:nvPr>
            <p:ph idx="2"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186" name="Shape 186"/>
        <p:cNvGrpSpPr/>
        <p:nvPr/>
      </p:nvGrpSpPr>
      <p:grpSpPr>
        <a:xfrm>
          <a:off x="0" y="0"/>
          <a:ext cx="0" cy="0"/>
          <a:chOff x="0" y="0"/>
          <a:chExt cx="0" cy="0"/>
        </a:xfrm>
      </p:grpSpPr>
      <p:sp>
        <p:nvSpPr>
          <p:cNvPr id="187" name="Google Shape;187;p5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88" name="Google Shape;188;p5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89" name="Shape 189"/>
        <p:cNvGrpSpPr/>
        <p:nvPr/>
      </p:nvGrpSpPr>
      <p:grpSpPr>
        <a:xfrm>
          <a:off x="0" y="0"/>
          <a:ext cx="0" cy="0"/>
          <a:chOff x="0" y="0"/>
          <a:chExt cx="0" cy="0"/>
        </a:xfrm>
      </p:grpSpPr>
      <p:sp>
        <p:nvSpPr>
          <p:cNvPr id="190" name="Google Shape;190;p54"/>
          <p:cNvSpPr txBox="1"/>
          <p:nvPr/>
        </p:nvSpPr>
        <p:spPr>
          <a:xfrm flipH="1" rot="10800000">
            <a:off x="1" y="-148"/>
            <a:ext cx="18280200" cy="93876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1" name="Google Shape;191;p54"/>
          <p:cNvSpPr/>
          <p:nvPr/>
        </p:nvSpPr>
        <p:spPr>
          <a:xfrm flipH="1" rot="10800000">
            <a:off x="1" y="9241104"/>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2" name="Google Shape;192;p54"/>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 name="Shape 193"/>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94" name="Shape 194"/>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195" name="Shape 195"/>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96" name="Shape 196"/>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97" name="Shape 197"/>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98" name="Shape 198"/>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99" name="Shape 199"/>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200" name="Shape 20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3.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9.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21" Type="http://schemas.openxmlformats.org/officeDocument/2006/relationships/theme" Target="../theme/theme4.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5" Type="http://schemas.openxmlformats.org/officeDocument/2006/relationships/slideLayout" Target="../slideLayouts/slideLayout44.xml"/><Relationship Id="rId19" Type="http://schemas.openxmlformats.org/officeDocument/2006/relationships/slideLayout" Target="../slideLayouts/slideLayout58.xml"/><Relationship Id="rId6" Type="http://schemas.openxmlformats.org/officeDocument/2006/relationships/slideLayout" Target="../slideLayouts/slideLayout45.xml"/><Relationship Id="rId18" Type="http://schemas.openxmlformats.org/officeDocument/2006/relationships/slideLayout" Target="../slideLayouts/slideLayout57.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140" name="Shape 140"/>
        <p:cNvGrpSpPr/>
        <p:nvPr/>
      </p:nvGrpSpPr>
      <p:grpSpPr>
        <a:xfrm>
          <a:off x="0" y="0"/>
          <a:ext cx="0" cy="0"/>
          <a:chOff x="0" y="0"/>
          <a:chExt cx="0" cy="0"/>
        </a:xfrm>
      </p:grpSpPr>
      <p:sp>
        <p:nvSpPr>
          <p:cNvPr id="141" name="Google Shape;141;p42"/>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42" name="Google Shape;142;p42"/>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
        <p:nvSpPr>
          <p:cNvPr id="143" name="Google Shape;143;p42"/>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4.png"/><Relationship Id="rId13" Type="http://schemas.openxmlformats.org/officeDocument/2006/relationships/image" Target="../media/image17.png"/><Relationship Id="rId12"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15.png"/><Relationship Id="rId1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63"/>
          <p:cNvSpPr txBox="1"/>
          <p:nvPr>
            <p:ph type="ctrTitle"/>
          </p:nvPr>
        </p:nvSpPr>
        <p:spPr>
          <a:xfrm>
            <a:off x="780954" y="3636866"/>
            <a:ext cx="16436700" cy="1866300"/>
          </a:xfrm>
          <a:prstGeom prst="rect">
            <a:avLst/>
          </a:prstGeom>
          <a:noFill/>
          <a:ln>
            <a:noFill/>
          </a:ln>
        </p:spPr>
        <p:txBody>
          <a:bodyPr anchorCtr="0" anchor="b"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lang="en"/>
              <a:t>The power of APIs</a:t>
            </a:r>
            <a:endParaRPr/>
          </a:p>
        </p:txBody>
      </p:sp>
      <p:sp>
        <p:nvSpPr>
          <p:cNvPr id="206" name="Google Shape;206;p63"/>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Section </a:t>
            </a:r>
            <a:r>
              <a:rPr lang="en"/>
              <a:t>8</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72"/>
          <p:cNvSpPr txBox="1"/>
          <p:nvPr>
            <p:ph type="ctrTitle"/>
          </p:nvPr>
        </p:nvSpPr>
        <p:spPr>
          <a:xfrm>
            <a:off x="780954" y="3636866"/>
            <a:ext cx="16436587" cy="1866336"/>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
              <a:t>Learning how to interact with httpbin test service</a:t>
            </a:r>
            <a:endParaRPr/>
          </a:p>
        </p:txBody>
      </p:sp>
      <p:sp>
        <p:nvSpPr>
          <p:cNvPr id="330" name="Google Shape;330;p72"/>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cxnSp>
        <p:nvCxnSpPr>
          <p:cNvPr id="211" name="Google Shape;211;p64"/>
          <p:cNvCxnSpPr/>
          <p:nvPr/>
        </p:nvCxnSpPr>
        <p:spPr>
          <a:xfrm flipH="1" rot="10800000">
            <a:off x="1965878" y="4476739"/>
            <a:ext cx="15300" cy="2072700"/>
          </a:xfrm>
          <a:prstGeom prst="straightConnector1">
            <a:avLst/>
          </a:prstGeom>
          <a:noFill/>
          <a:ln cap="flat" cmpd="sng" w="9525">
            <a:solidFill>
              <a:schemeClr val="dk2"/>
            </a:solidFill>
            <a:prstDash val="solid"/>
            <a:round/>
            <a:headEnd len="sm" w="sm" type="none"/>
            <a:tailEnd len="med" w="med" type="oval"/>
          </a:ln>
        </p:spPr>
      </p:cxnSp>
      <p:sp>
        <p:nvSpPr>
          <p:cNvPr id="212" name="Google Shape;212;p64"/>
          <p:cNvSpPr txBox="1"/>
          <p:nvPr>
            <p:ph type="title"/>
          </p:nvPr>
        </p:nvSpPr>
        <p:spPr>
          <a:xfrm>
            <a:off x="2060075" y="4069938"/>
            <a:ext cx="5100000" cy="11574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chemeClr val="lt1"/>
              </a:buClr>
              <a:buFont typeface="Calibri"/>
              <a:buNone/>
            </a:pPr>
            <a:r>
              <a:rPr lang="en" sz="3000">
                <a:solidFill>
                  <a:schemeClr val="dk1"/>
                </a:solidFill>
              </a:rPr>
              <a:t>Working with APIs</a:t>
            </a:r>
            <a:endParaRPr sz="3000">
              <a:solidFill>
                <a:schemeClr val="dk1"/>
              </a:solidFill>
            </a:endParaRPr>
          </a:p>
        </p:txBody>
      </p:sp>
      <p:sp>
        <p:nvSpPr>
          <p:cNvPr id="213" name="Google Shape;213;p64"/>
          <p:cNvSpPr txBox="1"/>
          <p:nvPr>
            <p:ph idx="1" type="body"/>
          </p:nvPr>
        </p:nvSpPr>
        <p:spPr>
          <a:xfrm>
            <a:off x="2060075" y="5074950"/>
            <a:ext cx="53463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APIs are based on HTTP and provide programmatic access to online services</a:t>
            </a:r>
            <a:endParaRPr sz="2400"/>
          </a:p>
        </p:txBody>
      </p:sp>
      <p:cxnSp>
        <p:nvCxnSpPr>
          <p:cNvPr id="214" name="Google Shape;214;p64"/>
          <p:cNvCxnSpPr/>
          <p:nvPr/>
        </p:nvCxnSpPr>
        <p:spPr>
          <a:xfrm>
            <a:off x="4072075" y="6589850"/>
            <a:ext cx="0" cy="2692800"/>
          </a:xfrm>
          <a:prstGeom prst="straightConnector1">
            <a:avLst/>
          </a:prstGeom>
          <a:noFill/>
          <a:ln cap="flat" cmpd="sng" w="9525">
            <a:solidFill>
              <a:schemeClr val="dk2"/>
            </a:solidFill>
            <a:prstDash val="solid"/>
            <a:round/>
            <a:headEnd len="sm" w="sm" type="none"/>
            <a:tailEnd len="med" w="med" type="oval"/>
          </a:ln>
        </p:spPr>
      </p:cxnSp>
      <p:sp>
        <p:nvSpPr>
          <p:cNvPr id="215" name="Google Shape;215;p64"/>
          <p:cNvSpPr txBox="1"/>
          <p:nvPr>
            <p:ph type="title"/>
          </p:nvPr>
        </p:nvSpPr>
        <p:spPr>
          <a:xfrm>
            <a:off x="4148275" y="7084825"/>
            <a:ext cx="4808700" cy="7842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t/>
            </a:r>
            <a:endParaRPr sz="30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Learning how to interact with httpbin test service</a:t>
            </a:r>
            <a:endParaRPr sz="3000">
              <a:solidFill>
                <a:schemeClr val="dk1"/>
              </a:solidFill>
            </a:endParaRPr>
          </a:p>
        </p:txBody>
      </p:sp>
      <p:sp>
        <p:nvSpPr>
          <p:cNvPr id="216" name="Google Shape;216;p64"/>
          <p:cNvSpPr txBox="1"/>
          <p:nvPr>
            <p:ph idx="1" type="body"/>
          </p:nvPr>
        </p:nvSpPr>
        <p:spPr>
          <a:xfrm>
            <a:off x="4148275" y="8262175"/>
            <a:ext cx="51000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Gain insight about HTTP and learn how to call httpbin test API</a:t>
            </a:r>
            <a:endParaRPr sz="2400"/>
          </a:p>
        </p:txBody>
      </p:sp>
      <p:sp>
        <p:nvSpPr>
          <p:cNvPr id="217" name="Google Shape;217;p64"/>
          <p:cNvSpPr txBox="1"/>
          <p:nvPr>
            <p:ph type="title"/>
          </p:nvPr>
        </p:nvSpPr>
        <p:spPr>
          <a:xfrm>
            <a:off x="940070" y="1475178"/>
            <a:ext cx="16443600" cy="1535400"/>
          </a:xfrm>
          <a:prstGeom prst="rect">
            <a:avLst/>
          </a:prstGeom>
          <a:noFill/>
          <a:ln>
            <a:noFill/>
          </a:ln>
        </p:spPr>
        <p:txBody>
          <a:bodyPr anchorCtr="0" anchor="b" bIns="182825" lIns="182825" spcFirstLastPara="1" rIns="182825" wrap="square" tIns="182825">
            <a:noAutofit/>
          </a:bodyPr>
          <a:lstStyle/>
          <a:p>
            <a:pPr indent="0" lvl="0" marL="0" marR="0" rtl="0" algn="l">
              <a:lnSpc>
                <a:spcPct val="100000"/>
              </a:lnSpc>
              <a:spcBef>
                <a:spcPts val="0"/>
              </a:spcBef>
              <a:spcAft>
                <a:spcPts val="0"/>
              </a:spcAft>
              <a:buClr>
                <a:schemeClr val="lt1"/>
              </a:buClr>
              <a:buFont typeface="Calibri"/>
              <a:buNone/>
            </a:pPr>
            <a:r>
              <a:rPr b="0" i="0" lang="en" sz="3200" u="none" cap="none" strike="noStrike">
                <a:solidFill>
                  <a:schemeClr val="lt1"/>
                </a:solidFill>
                <a:latin typeface="Calibri"/>
                <a:ea typeface="Calibri"/>
                <a:cs typeface="Calibri"/>
                <a:sym typeface="Calibri"/>
              </a:rPr>
              <a:t>What We’ll Learn</a:t>
            </a:r>
            <a:endParaRPr/>
          </a:p>
        </p:txBody>
      </p:sp>
      <p:sp>
        <p:nvSpPr>
          <p:cNvPr id="218" name="Google Shape;218;p64"/>
          <p:cNvSpPr txBox="1"/>
          <p:nvPr>
            <p:ph type="title"/>
          </p:nvPr>
        </p:nvSpPr>
        <p:spPr>
          <a:xfrm>
            <a:off x="9097675" y="3977225"/>
            <a:ext cx="69132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rgbClr val="000000"/>
              </a:buClr>
              <a:buSzPts val="1100"/>
              <a:buFont typeface="Arial"/>
              <a:buNone/>
            </a:pPr>
            <a:r>
              <a:t/>
            </a:r>
            <a:endParaRPr sz="3000">
              <a:solidFill>
                <a:schemeClr val="dk1"/>
              </a:solidFill>
            </a:endParaRPr>
          </a:p>
          <a:p>
            <a:pPr indent="0" lvl="0" marL="0" rtl="0" algn="l">
              <a:spcBef>
                <a:spcPts val="0"/>
              </a:spcBef>
              <a:spcAft>
                <a:spcPts val="0"/>
              </a:spcAft>
              <a:buClr>
                <a:srgbClr val="000000"/>
              </a:buClr>
              <a:buSzPts val="1100"/>
              <a:buFont typeface="Arial"/>
              <a:buNone/>
            </a:pPr>
            <a:r>
              <a:rPr lang="en" sz="3000">
                <a:solidFill>
                  <a:schemeClr val="dk1"/>
                </a:solidFill>
              </a:rPr>
              <a:t>Fetching cryptocurrencies market prices from the Coinmarketcap API</a:t>
            </a:r>
            <a:endParaRPr sz="3000">
              <a:solidFill>
                <a:schemeClr val="dk1"/>
              </a:solidFill>
            </a:endParaRPr>
          </a:p>
        </p:txBody>
      </p:sp>
      <p:sp>
        <p:nvSpPr>
          <p:cNvPr id="219" name="Google Shape;219;p64"/>
          <p:cNvSpPr txBox="1"/>
          <p:nvPr>
            <p:ph idx="1" type="body"/>
          </p:nvPr>
        </p:nvSpPr>
        <p:spPr>
          <a:xfrm>
            <a:off x="9097675" y="5099500"/>
            <a:ext cx="52188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Read Coinmarket API docs and retrieve the information you are looking for</a:t>
            </a:r>
            <a:endParaRPr sz="2400"/>
          </a:p>
        </p:txBody>
      </p:sp>
      <p:cxnSp>
        <p:nvCxnSpPr>
          <p:cNvPr id="220" name="Google Shape;220;p64"/>
          <p:cNvCxnSpPr/>
          <p:nvPr/>
        </p:nvCxnSpPr>
        <p:spPr>
          <a:xfrm rot="10800000">
            <a:off x="8945264" y="4219402"/>
            <a:ext cx="0" cy="2311200"/>
          </a:xfrm>
          <a:prstGeom prst="straightConnector1">
            <a:avLst/>
          </a:prstGeom>
          <a:noFill/>
          <a:ln cap="flat" cmpd="sng" w="9525">
            <a:solidFill>
              <a:schemeClr val="dk2"/>
            </a:solidFill>
            <a:prstDash val="solid"/>
            <a:round/>
            <a:headEnd len="sm" w="sm" type="none"/>
            <a:tailEnd len="med" w="med" type="oval"/>
          </a:ln>
        </p:spPr>
      </p:cxnSp>
      <p:cxnSp>
        <p:nvCxnSpPr>
          <p:cNvPr id="221" name="Google Shape;221;p64"/>
          <p:cNvCxnSpPr/>
          <p:nvPr/>
        </p:nvCxnSpPr>
        <p:spPr>
          <a:xfrm>
            <a:off x="10168075" y="6742250"/>
            <a:ext cx="0" cy="2692800"/>
          </a:xfrm>
          <a:prstGeom prst="straightConnector1">
            <a:avLst/>
          </a:prstGeom>
          <a:noFill/>
          <a:ln cap="flat" cmpd="sng" w="9525">
            <a:solidFill>
              <a:schemeClr val="dk2"/>
            </a:solidFill>
            <a:prstDash val="solid"/>
            <a:round/>
            <a:headEnd len="sm" w="sm" type="none"/>
            <a:tailEnd len="med" w="med" type="oval"/>
          </a:ln>
        </p:spPr>
      </p:cxnSp>
      <p:sp>
        <p:nvSpPr>
          <p:cNvPr id="222" name="Google Shape;222;p64"/>
          <p:cNvSpPr txBox="1"/>
          <p:nvPr>
            <p:ph type="title"/>
          </p:nvPr>
        </p:nvSpPr>
        <p:spPr>
          <a:xfrm>
            <a:off x="10244275" y="7084825"/>
            <a:ext cx="5741400" cy="16665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Retrieving weather forecasts from the OpenWeatherMap API with PyOWM client</a:t>
            </a:r>
            <a:endParaRPr sz="3000">
              <a:solidFill>
                <a:schemeClr val="dk1"/>
              </a:solidFill>
            </a:endParaRPr>
          </a:p>
        </p:txBody>
      </p:sp>
      <p:sp>
        <p:nvSpPr>
          <p:cNvPr id="223" name="Google Shape;223;p64"/>
          <p:cNvSpPr txBox="1"/>
          <p:nvPr>
            <p:ph idx="1" type="body"/>
          </p:nvPr>
        </p:nvSpPr>
        <p:spPr>
          <a:xfrm>
            <a:off x="10244275" y="8566975"/>
            <a:ext cx="51000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Learn how to use an API SDK in order to interact with APIs</a:t>
            </a:r>
            <a:endParaRPr sz="2400"/>
          </a:p>
        </p:txBody>
      </p:sp>
      <p:grpSp>
        <p:nvGrpSpPr>
          <p:cNvPr id="224" name="Google Shape;224;p64"/>
          <p:cNvGrpSpPr/>
          <p:nvPr/>
        </p:nvGrpSpPr>
        <p:grpSpPr>
          <a:xfrm>
            <a:off x="517339" y="5981896"/>
            <a:ext cx="17404340" cy="1335533"/>
            <a:chOff x="383437" y="2845250"/>
            <a:chExt cx="8377137" cy="667800"/>
          </a:xfrm>
        </p:grpSpPr>
        <p:sp>
          <p:nvSpPr>
            <p:cNvPr id="225" name="Google Shape;225;p64"/>
            <p:cNvSpPr/>
            <p:nvPr/>
          </p:nvSpPr>
          <p:spPr>
            <a:xfrm rot="5400000">
              <a:off x="8137924" y="2890400"/>
              <a:ext cx="667800" cy="577500"/>
            </a:xfrm>
            <a:prstGeom prst="triangle">
              <a:avLst>
                <a:gd fmla="val 50000" name="adj"/>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226" name="Google Shape;226;p64"/>
            <p:cNvSpPr/>
            <p:nvPr/>
          </p:nvSpPr>
          <p:spPr>
            <a:xfrm>
              <a:off x="383437" y="3057650"/>
              <a:ext cx="7904700" cy="243000"/>
            </a:xfrm>
            <a:prstGeom prst="rect">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230" name="Shape 230"/>
        <p:cNvGrpSpPr/>
        <p:nvPr/>
      </p:nvGrpSpPr>
      <p:grpSpPr>
        <a:xfrm>
          <a:off x="0" y="0"/>
          <a:ext cx="0" cy="0"/>
          <a:chOff x="0" y="0"/>
          <a:chExt cx="0" cy="0"/>
        </a:xfrm>
      </p:grpSpPr>
      <p:sp>
        <p:nvSpPr>
          <p:cNvPr id="231" name="Google Shape;231;p65"/>
          <p:cNvSpPr txBox="1"/>
          <p:nvPr>
            <p:ph type="ctrTitle"/>
          </p:nvPr>
        </p:nvSpPr>
        <p:spPr>
          <a:xfrm>
            <a:off x="628550" y="3393650"/>
            <a:ext cx="16165800" cy="28038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Working with APIs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66"/>
          <p:cNvSpPr txBox="1"/>
          <p:nvPr>
            <p:ph type="title"/>
          </p:nvPr>
        </p:nvSpPr>
        <p:spPr>
          <a:xfrm>
            <a:off x="200555" y="34902"/>
            <a:ext cx="17637370" cy="1204319"/>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237" name="Google Shape;237;p66"/>
          <p:cNvSpPr txBox="1"/>
          <p:nvPr>
            <p:ph idx="4294967295" type="body"/>
          </p:nvPr>
        </p:nvSpPr>
        <p:spPr>
          <a:xfrm>
            <a:off x="421350" y="1777593"/>
            <a:ext cx="17416800" cy="3411000"/>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What is an API?</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Scenarios enabled by APIs usage</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Showcase of famous APIs</a:t>
            </a:r>
            <a:endParaRPr sz="3997">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67"/>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What is an API? (1/2)</a:t>
            </a:r>
            <a:endParaRPr sz="4395"/>
          </a:p>
        </p:txBody>
      </p:sp>
      <p:sp>
        <p:nvSpPr>
          <p:cNvPr id="243" name="Google Shape;243;p67"/>
          <p:cNvSpPr txBox="1"/>
          <p:nvPr>
            <p:ph idx="4294967295" type="body"/>
          </p:nvPr>
        </p:nvSpPr>
        <p:spPr>
          <a:xfrm>
            <a:off x="421350" y="1777598"/>
            <a:ext cx="17416800" cy="3030300"/>
          </a:xfrm>
          <a:prstGeom prst="rect">
            <a:avLst/>
          </a:prstGeom>
          <a:noFill/>
          <a:ln>
            <a:noFill/>
          </a:ln>
        </p:spPr>
        <p:txBody>
          <a:bodyPr anchorCtr="0" anchor="t" bIns="182675" lIns="182675" spcFirstLastPara="1" rIns="182675" wrap="square" tIns="182675">
            <a:noAutofit/>
          </a:bodyPr>
          <a:lstStyle/>
          <a:p>
            <a:pPr indent="-457200" lvl="0" marL="457200" marR="0" rtl="0" algn="l">
              <a:lnSpc>
                <a:spcPct val="115000"/>
              </a:lnSpc>
              <a:spcBef>
                <a:spcPts val="1600"/>
              </a:spcBef>
              <a:spcAft>
                <a:spcPts val="0"/>
              </a:spcAft>
              <a:buClr>
                <a:srgbClr val="434343"/>
              </a:buClr>
              <a:buSzPts val="3600"/>
              <a:buChar char="●"/>
            </a:pPr>
            <a:r>
              <a:rPr lang="en" sz="3600">
                <a:solidFill>
                  <a:srgbClr val="434343"/>
                </a:solidFill>
              </a:rPr>
              <a:t>An </a:t>
            </a:r>
            <a:r>
              <a:rPr i="1" lang="en" sz="3600">
                <a:solidFill>
                  <a:srgbClr val="434343"/>
                </a:solidFill>
              </a:rPr>
              <a:t>Application Programming Interface (API)</a:t>
            </a:r>
            <a:r>
              <a:rPr lang="en" sz="3600">
                <a:solidFill>
                  <a:srgbClr val="434343"/>
                </a:solidFill>
              </a:rPr>
              <a:t> is an interface allowing software to talk to other software. </a:t>
            </a:r>
            <a:r>
              <a:rPr lang="en" sz="3600">
                <a:solidFill>
                  <a:srgbClr val="434343"/>
                </a:solidFill>
              </a:rPr>
              <a:t>When we talk about APIs in the WWW context, we usually refer to </a:t>
            </a:r>
            <a:r>
              <a:rPr b="1" lang="en" sz="3600">
                <a:solidFill>
                  <a:srgbClr val="434343"/>
                </a:solidFill>
              </a:rPr>
              <a:t>web APIs</a:t>
            </a:r>
            <a:r>
              <a:rPr lang="en" sz="3600">
                <a:solidFill>
                  <a:srgbClr val="434343"/>
                </a:solidFill>
              </a:rPr>
              <a:t> and even more specifically to </a:t>
            </a:r>
            <a:r>
              <a:rPr b="1" lang="en" sz="3600">
                <a:solidFill>
                  <a:srgbClr val="434343"/>
                </a:solidFill>
              </a:rPr>
              <a:t>RESTful web APIs </a:t>
            </a:r>
            <a:r>
              <a:rPr lang="en" sz="3600">
                <a:solidFill>
                  <a:srgbClr val="434343"/>
                </a:solidFill>
              </a:rPr>
              <a:t>(more on this later)</a:t>
            </a:r>
            <a:endParaRPr sz="3600">
              <a:solidFill>
                <a:srgbClr val="434343"/>
              </a:solidFill>
            </a:endParaRPr>
          </a:p>
        </p:txBody>
      </p:sp>
      <p:sp>
        <p:nvSpPr>
          <p:cNvPr id="244" name="Google Shape;244;p67"/>
          <p:cNvSpPr txBox="1"/>
          <p:nvPr/>
        </p:nvSpPr>
        <p:spPr>
          <a:xfrm>
            <a:off x="487575" y="4012850"/>
            <a:ext cx="17637300" cy="2703300"/>
          </a:xfrm>
          <a:prstGeom prst="rect">
            <a:avLst/>
          </a:prstGeom>
          <a:noFill/>
          <a:ln>
            <a:noFill/>
          </a:ln>
        </p:spPr>
        <p:txBody>
          <a:bodyPr anchorCtr="0" anchor="ctr"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A </a:t>
            </a:r>
            <a:r>
              <a:rPr b="1" lang="en" sz="3600">
                <a:solidFill>
                  <a:srgbClr val="434343"/>
                </a:solidFill>
                <a:latin typeface="Calibri"/>
                <a:ea typeface="Calibri"/>
                <a:cs typeface="Calibri"/>
                <a:sym typeface="Calibri"/>
              </a:rPr>
              <a:t>web API </a:t>
            </a:r>
            <a:r>
              <a:rPr lang="en" sz="3600">
                <a:solidFill>
                  <a:srgbClr val="434343"/>
                </a:solidFill>
                <a:latin typeface="Calibri"/>
                <a:ea typeface="Calibri"/>
                <a:cs typeface="Calibri"/>
                <a:sym typeface="Calibri"/>
              </a:rPr>
              <a:t>is an </a:t>
            </a:r>
            <a:r>
              <a:rPr i="1" lang="en" sz="3600">
                <a:solidFill>
                  <a:srgbClr val="434343"/>
                </a:solidFill>
                <a:latin typeface="Calibri"/>
                <a:ea typeface="Calibri"/>
                <a:cs typeface="Calibri"/>
                <a:sym typeface="Calibri"/>
              </a:rPr>
              <a:t>HTTP-based</a:t>
            </a:r>
            <a:r>
              <a:rPr lang="en" sz="3600">
                <a:solidFill>
                  <a:srgbClr val="434343"/>
                </a:solidFill>
                <a:latin typeface="Calibri"/>
                <a:ea typeface="Calibri"/>
                <a:cs typeface="Calibri"/>
                <a:sym typeface="Calibri"/>
              </a:rPr>
              <a:t> </a:t>
            </a:r>
            <a:r>
              <a:rPr i="1" lang="en" sz="3600">
                <a:solidFill>
                  <a:srgbClr val="434343"/>
                </a:solidFill>
                <a:latin typeface="Calibri"/>
                <a:ea typeface="Calibri"/>
                <a:cs typeface="Calibri"/>
                <a:sym typeface="Calibri"/>
              </a:rPr>
              <a:t>interface to datasets and operations provided by a web service</a:t>
            </a:r>
            <a:r>
              <a:rPr lang="en" sz="3600">
                <a:solidFill>
                  <a:srgbClr val="434343"/>
                </a:solidFill>
                <a:latin typeface="Calibri"/>
                <a:ea typeface="Calibri"/>
                <a:cs typeface="Calibri"/>
                <a:sym typeface="Calibri"/>
              </a:rPr>
              <a:t> (that is, a software running on a web server)</a:t>
            </a:r>
            <a:endParaRPr sz="3600"/>
          </a:p>
        </p:txBody>
      </p:sp>
      <p:sp>
        <p:nvSpPr>
          <p:cNvPr id="245" name="Google Shape;245;p67"/>
          <p:cNvSpPr txBox="1"/>
          <p:nvPr/>
        </p:nvSpPr>
        <p:spPr>
          <a:xfrm>
            <a:off x="456300" y="6447175"/>
            <a:ext cx="17288100" cy="3000000"/>
          </a:xfrm>
          <a:prstGeom prst="rect">
            <a:avLst/>
          </a:prstGeom>
          <a:noFill/>
          <a:ln>
            <a:noFill/>
          </a:ln>
        </p:spPr>
        <p:txBody>
          <a:bodyPr anchorCtr="0" anchor="ctr"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You can build a web API</a:t>
            </a:r>
            <a:endParaRPr sz="3600">
              <a:solidFill>
                <a:srgbClr val="434343"/>
              </a:solidFill>
              <a:latin typeface="Calibri"/>
              <a:ea typeface="Calibri"/>
              <a:cs typeface="Calibri"/>
              <a:sym typeface="Calibri"/>
            </a:endParaRPr>
          </a:p>
          <a:p>
            <a:pPr indent="-457200" lvl="1" marL="914400" rtl="0" algn="l">
              <a:lnSpc>
                <a:spcPct val="115000"/>
              </a:lnSpc>
              <a:spcBef>
                <a:spcPts val="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using </a:t>
            </a:r>
            <a:r>
              <a:rPr i="1" lang="en" sz="3600">
                <a:solidFill>
                  <a:srgbClr val="434343"/>
                </a:solidFill>
                <a:latin typeface="Calibri"/>
                <a:ea typeface="Calibri"/>
                <a:cs typeface="Calibri"/>
                <a:sym typeface="Calibri"/>
              </a:rPr>
              <a:t>any supporting programming language</a:t>
            </a:r>
            <a:r>
              <a:rPr lang="en" sz="3600">
                <a:solidFill>
                  <a:srgbClr val="434343"/>
                </a:solidFill>
                <a:latin typeface="Calibri"/>
                <a:ea typeface="Calibri"/>
                <a:cs typeface="Calibri"/>
                <a:sym typeface="Calibri"/>
              </a:rPr>
              <a:t> and web server technology</a:t>
            </a:r>
            <a:r>
              <a:rPr lang="en" sz="3600">
                <a:solidFill>
                  <a:srgbClr val="434343"/>
                </a:solidFill>
                <a:latin typeface="Calibri"/>
                <a:ea typeface="Calibri"/>
                <a:cs typeface="Calibri"/>
                <a:sym typeface="Calibri"/>
              </a:rPr>
              <a:t> </a:t>
            </a:r>
            <a:endParaRPr sz="3600">
              <a:solidFill>
                <a:srgbClr val="434343"/>
              </a:solidFill>
              <a:latin typeface="Calibri"/>
              <a:ea typeface="Calibri"/>
              <a:cs typeface="Calibri"/>
              <a:sym typeface="Calibri"/>
            </a:endParaRPr>
          </a:p>
          <a:p>
            <a:pPr indent="-457200" lvl="1" marL="914400" rtl="0" algn="l">
              <a:lnSpc>
                <a:spcPct val="115000"/>
              </a:lnSpc>
              <a:spcBef>
                <a:spcPts val="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using </a:t>
            </a:r>
            <a:r>
              <a:rPr i="1" lang="en" sz="3600">
                <a:solidFill>
                  <a:srgbClr val="434343"/>
                </a:solidFill>
                <a:latin typeface="Calibri"/>
                <a:ea typeface="Calibri"/>
                <a:cs typeface="Calibri"/>
                <a:sym typeface="Calibri"/>
              </a:rPr>
              <a:t>any interaction style</a:t>
            </a:r>
            <a:r>
              <a:rPr lang="en" sz="3600">
                <a:solidFill>
                  <a:srgbClr val="434343"/>
                </a:solidFill>
                <a:latin typeface="Calibri"/>
                <a:ea typeface="Calibri"/>
                <a:cs typeface="Calibri"/>
                <a:sym typeface="Calibri"/>
              </a:rPr>
              <a:t> (eg: resource-oriented such as REST, operation-oriented such as SOAP, ...)</a:t>
            </a:r>
            <a:endParaRPr sz="3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68"/>
          <p:cNvSpPr/>
          <p:nvPr/>
        </p:nvSpPr>
        <p:spPr>
          <a:xfrm>
            <a:off x="12971800" y="2189550"/>
            <a:ext cx="4641300" cy="6711900"/>
          </a:xfrm>
          <a:prstGeom prst="rect">
            <a:avLst/>
          </a:prstGeom>
          <a:solidFill>
            <a:srgbClr val="CCCCCC"/>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8"/>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What is an API? (2/2)</a:t>
            </a:r>
            <a:endParaRPr sz="4395"/>
          </a:p>
        </p:txBody>
      </p:sp>
      <p:sp>
        <p:nvSpPr>
          <p:cNvPr id="252" name="Google Shape;252;p68"/>
          <p:cNvSpPr txBox="1"/>
          <p:nvPr>
            <p:ph idx="4294967295" type="body"/>
          </p:nvPr>
        </p:nvSpPr>
        <p:spPr>
          <a:xfrm>
            <a:off x="450475" y="7616403"/>
            <a:ext cx="4124700" cy="961800"/>
          </a:xfrm>
          <a:prstGeom prst="rect">
            <a:avLst/>
          </a:prstGeom>
          <a:noFill/>
          <a:ln>
            <a:noFill/>
          </a:ln>
        </p:spPr>
        <p:txBody>
          <a:bodyPr anchorCtr="0" anchor="ctr" bIns="182675" lIns="182675" spcFirstLastPara="1" rIns="182675" wrap="square" tIns="182675">
            <a:noAutofit/>
          </a:bodyPr>
          <a:lstStyle/>
          <a:p>
            <a:pPr indent="0" lvl="0" marL="0" marR="0" rtl="0" algn="ctr">
              <a:lnSpc>
                <a:spcPct val="115000"/>
              </a:lnSpc>
              <a:spcBef>
                <a:spcPts val="1600"/>
              </a:spcBef>
              <a:spcAft>
                <a:spcPts val="0"/>
              </a:spcAft>
              <a:buNone/>
            </a:pPr>
            <a:r>
              <a:rPr b="1" lang="en" sz="3997">
                <a:solidFill>
                  <a:srgbClr val="38761D"/>
                </a:solidFill>
              </a:rPr>
              <a:t>HTTPCLIENT</a:t>
            </a:r>
            <a:endParaRPr b="1" sz="3997">
              <a:solidFill>
                <a:srgbClr val="38761D"/>
              </a:solidFill>
            </a:endParaRPr>
          </a:p>
        </p:txBody>
      </p:sp>
      <p:sp>
        <p:nvSpPr>
          <p:cNvPr id="253" name="Google Shape;253;p68"/>
          <p:cNvSpPr/>
          <p:nvPr/>
        </p:nvSpPr>
        <p:spPr>
          <a:xfrm>
            <a:off x="690250" y="3323675"/>
            <a:ext cx="3451200" cy="4318500"/>
          </a:xfrm>
          <a:prstGeom prst="rect">
            <a:avLst/>
          </a:prstGeom>
          <a:solidFill>
            <a:srgbClr val="B6D7A8"/>
          </a:solidFill>
          <a:ln cap="flat" cmpd="sng" w="762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68"/>
          <p:cNvSpPr txBox="1"/>
          <p:nvPr>
            <p:ph idx="4294967295" type="body"/>
          </p:nvPr>
        </p:nvSpPr>
        <p:spPr>
          <a:xfrm>
            <a:off x="13169200" y="8901453"/>
            <a:ext cx="4124700" cy="961800"/>
          </a:xfrm>
          <a:prstGeom prst="rect">
            <a:avLst/>
          </a:prstGeom>
          <a:noFill/>
          <a:ln>
            <a:noFill/>
          </a:ln>
        </p:spPr>
        <p:txBody>
          <a:bodyPr anchorCtr="0" anchor="ctr" bIns="182675" lIns="182675" spcFirstLastPara="1" rIns="182675" wrap="square" tIns="182675">
            <a:noAutofit/>
          </a:bodyPr>
          <a:lstStyle/>
          <a:p>
            <a:pPr indent="0" lvl="0" marL="0" marR="0" rtl="0" algn="ctr">
              <a:lnSpc>
                <a:spcPct val="115000"/>
              </a:lnSpc>
              <a:spcBef>
                <a:spcPts val="1600"/>
              </a:spcBef>
              <a:spcAft>
                <a:spcPts val="0"/>
              </a:spcAft>
              <a:buNone/>
            </a:pPr>
            <a:r>
              <a:rPr b="1" lang="en" sz="3997">
                <a:solidFill>
                  <a:srgbClr val="434343"/>
                </a:solidFill>
              </a:rPr>
              <a:t>WEB SERVER</a:t>
            </a:r>
            <a:endParaRPr b="1" sz="3997">
              <a:solidFill>
                <a:srgbClr val="434343"/>
              </a:solidFill>
            </a:endParaRPr>
          </a:p>
        </p:txBody>
      </p:sp>
      <p:sp>
        <p:nvSpPr>
          <p:cNvPr id="255" name="Google Shape;255;p68"/>
          <p:cNvSpPr txBox="1"/>
          <p:nvPr>
            <p:ph idx="4294967295" type="body"/>
          </p:nvPr>
        </p:nvSpPr>
        <p:spPr>
          <a:xfrm>
            <a:off x="13149850" y="7443703"/>
            <a:ext cx="4124700" cy="961800"/>
          </a:xfrm>
          <a:prstGeom prst="rect">
            <a:avLst/>
          </a:prstGeom>
          <a:noFill/>
          <a:ln>
            <a:noFill/>
          </a:ln>
        </p:spPr>
        <p:txBody>
          <a:bodyPr anchorCtr="0" anchor="ctr" bIns="182675" lIns="182675" spcFirstLastPara="1" rIns="182675" wrap="square" tIns="182675">
            <a:noAutofit/>
          </a:bodyPr>
          <a:lstStyle/>
          <a:p>
            <a:pPr indent="0" lvl="0" marL="0" marR="0" rtl="0" algn="ctr">
              <a:lnSpc>
                <a:spcPct val="115000"/>
              </a:lnSpc>
              <a:spcBef>
                <a:spcPts val="1600"/>
              </a:spcBef>
              <a:spcAft>
                <a:spcPts val="0"/>
              </a:spcAft>
              <a:buNone/>
            </a:pPr>
            <a:r>
              <a:rPr b="1" lang="en" sz="3997">
                <a:solidFill>
                  <a:srgbClr val="FF0000"/>
                </a:solidFill>
              </a:rPr>
              <a:t>WEB SERVICE</a:t>
            </a:r>
            <a:endParaRPr b="1" sz="3997">
              <a:solidFill>
                <a:srgbClr val="FF0000"/>
              </a:solidFill>
            </a:endParaRPr>
          </a:p>
        </p:txBody>
      </p:sp>
      <p:sp>
        <p:nvSpPr>
          <p:cNvPr id="256" name="Google Shape;256;p68"/>
          <p:cNvSpPr/>
          <p:nvPr/>
        </p:nvSpPr>
        <p:spPr>
          <a:xfrm>
            <a:off x="13615600" y="3094200"/>
            <a:ext cx="3297300" cy="4522200"/>
          </a:xfrm>
          <a:prstGeom prst="rect">
            <a:avLst/>
          </a:prstGeom>
          <a:solidFill>
            <a:srgbClr val="EA9999"/>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 name="Google Shape;257;p68"/>
          <p:cNvGrpSpPr/>
          <p:nvPr/>
        </p:nvGrpSpPr>
        <p:grpSpPr>
          <a:xfrm>
            <a:off x="11513775" y="4333100"/>
            <a:ext cx="3297350" cy="2424800"/>
            <a:chOff x="11947200" y="3064600"/>
            <a:chExt cx="3297350" cy="2424800"/>
          </a:xfrm>
        </p:grpSpPr>
        <p:pic>
          <p:nvPicPr>
            <p:cNvPr id="258" name="Google Shape;258;p68"/>
            <p:cNvPicPr preferRelativeResize="0"/>
            <p:nvPr/>
          </p:nvPicPr>
          <p:blipFill>
            <a:blip r:embed="rId3">
              <a:alphaModFix/>
            </a:blip>
            <a:stretch>
              <a:fillRect/>
            </a:stretch>
          </p:blipFill>
          <p:spPr>
            <a:xfrm>
              <a:off x="11947200" y="3064600"/>
              <a:ext cx="3297350" cy="2424800"/>
            </a:xfrm>
            <a:prstGeom prst="rect">
              <a:avLst/>
            </a:prstGeom>
            <a:noFill/>
            <a:ln>
              <a:noFill/>
            </a:ln>
          </p:spPr>
        </p:pic>
        <p:pic>
          <p:nvPicPr>
            <p:cNvPr id="259" name="Google Shape;259;p68"/>
            <p:cNvPicPr preferRelativeResize="0"/>
            <p:nvPr/>
          </p:nvPicPr>
          <p:blipFill>
            <a:blip r:embed="rId4">
              <a:alphaModFix/>
            </a:blip>
            <a:stretch>
              <a:fillRect/>
            </a:stretch>
          </p:blipFill>
          <p:spPr>
            <a:xfrm rot="5400000">
              <a:off x="12981248" y="3475403"/>
              <a:ext cx="1229264" cy="1755602"/>
            </a:xfrm>
            <a:prstGeom prst="rect">
              <a:avLst/>
            </a:prstGeom>
            <a:noFill/>
            <a:ln>
              <a:noFill/>
            </a:ln>
          </p:spPr>
        </p:pic>
      </p:grpSp>
      <p:pic>
        <p:nvPicPr>
          <p:cNvPr id="260" name="Google Shape;260;p68"/>
          <p:cNvPicPr preferRelativeResize="0"/>
          <p:nvPr/>
        </p:nvPicPr>
        <p:blipFill>
          <a:blip r:embed="rId5">
            <a:alphaModFix/>
          </a:blip>
          <a:stretch>
            <a:fillRect/>
          </a:stretch>
        </p:blipFill>
        <p:spPr>
          <a:xfrm>
            <a:off x="14266572" y="3447664"/>
            <a:ext cx="806938" cy="805801"/>
          </a:xfrm>
          <a:prstGeom prst="rect">
            <a:avLst/>
          </a:prstGeom>
          <a:noFill/>
          <a:ln>
            <a:noFill/>
          </a:ln>
        </p:spPr>
      </p:pic>
      <p:pic>
        <p:nvPicPr>
          <p:cNvPr id="261" name="Google Shape;261;p68"/>
          <p:cNvPicPr preferRelativeResize="0"/>
          <p:nvPr/>
        </p:nvPicPr>
        <p:blipFill>
          <a:blip r:embed="rId6">
            <a:alphaModFix/>
          </a:blip>
          <a:stretch>
            <a:fillRect/>
          </a:stretch>
        </p:blipFill>
        <p:spPr>
          <a:xfrm>
            <a:off x="15378575" y="3581075"/>
            <a:ext cx="1204200" cy="1204200"/>
          </a:xfrm>
          <a:prstGeom prst="rect">
            <a:avLst/>
          </a:prstGeom>
          <a:noFill/>
          <a:ln>
            <a:noFill/>
          </a:ln>
        </p:spPr>
      </p:pic>
      <p:pic>
        <p:nvPicPr>
          <p:cNvPr id="262" name="Google Shape;262;p68"/>
          <p:cNvPicPr preferRelativeResize="0"/>
          <p:nvPr/>
        </p:nvPicPr>
        <p:blipFill>
          <a:blip r:embed="rId7">
            <a:alphaModFix/>
          </a:blip>
          <a:stretch>
            <a:fillRect/>
          </a:stretch>
        </p:blipFill>
        <p:spPr>
          <a:xfrm>
            <a:off x="15150956" y="5061702"/>
            <a:ext cx="806950" cy="806950"/>
          </a:xfrm>
          <a:prstGeom prst="rect">
            <a:avLst/>
          </a:prstGeom>
          <a:noFill/>
          <a:ln>
            <a:noFill/>
          </a:ln>
        </p:spPr>
      </p:pic>
      <p:pic>
        <p:nvPicPr>
          <p:cNvPr id="263" name="Google Shape;263;p68"/>
          <p:cNvPicPr preferRelativeResize="0"/>
          <p:nvPr/>
        </p:nvPicPr>
        <p:blipFill>
          <a:blip r:embed="rId8">
            <a:alphaModFix/>
          </a:blip>
          <a:stretch>
            <a:fillRect/>
          </a:stretch>
        </p:blipFill>
        <p:spPr>
          <a:xfrm>
            <a:off x="14189125" y="6462024"/>
            <a:ext cx="961826" cy="961826"/>
          </a:xfrm>
          <a:prstGeom prst="rect">
            <a:avLst/>
          </a:prstGeom>
          <a:noFill/>
          <a:ln>
            <a:noFill/>
          </a:ln>
        </p:spPr>
      </p:pic>
      <p:pic>
        <p:nvPicPr>
          <p:cNvPr id="264" name="Google Shape;264;p68"/>
          <p:cNvPicPr preferRelativeResize="0"/>
          <p:nvPr/>
        </p:nvPicPr>
        <p:blipFill>
          <a:blip r:embed="rId9">
            <a:alphaModFix/>
          </a:blip>
          <a:stretch>
            <a:fillRect/>
          </a:stretch>
        </p:blipFill>
        <p:spPr>
          <a:xfrm>
            <a:off x="15378575" y="6297482"/>
            <a:ext cx="1204200" cy="650268"/>
          </a:xfrm>
          <a:prstGeom prst="rect">
            <a:avLst/>
          </a:prstGeom>
          <a:noFill/>
          <a:ln>
            <a:noFill/>
          </a:ln>
        </p:spPr>
      </p:pic>
      <p:cxnSp>
        <p:nvCxnSpPr>
          <p:cNvPr id="265" name="Google Shape;265;p68"/>
          <p:cNvCxnSpPr>
            <a:stCxn id="253" idx="3"/>
            <a:endCxn id="266" idx="3"/>
          </p:cNvCxnSpPr>
          <p:nvPr/>
        </p:nvCxnSpPr>
        <p:spPr>
          <a:xfrm flipH="1" rot="10800000">
            <a:off x="4141450" y="4173125"/>
            <a:ext cx="5858400" cy="1309800"/>
          </a:xfrm>
          <a:prstGeom prst="straightConnector1">
            <a:avLst/>
          </a:prstGeom>
          <a:noFill/>
          <a:ln cap="flat" cmpd="sng" w="76200">
            <a:solidFill>
              <a:srgbClr val="4A86E8"/>
            </a:solidFill>
            <a:prstDash val="solid"/>
            <a:round/>
            <a:headEnd len="med" w="med" type="none"/>
            <a:tailEnd len="med" w="med" type="triangle"/>
          </a:ln>
        </p:spPr>
      </p:cxnSp>
      <p:grpSp>
        <p:nvGrpSpPr>
          <p:cNvPr id="267" name="Google Shape;267;p68"/>
          <p:cNvGrpSpPr/>
          <p:nvPr/>
        </p:nvGrpSpPr>
        <p:grpSpPr>
          <a:xfrm>
            <a:off x="9525799" y="5138463"/>
            <a:ext cx="2232150" cy="805800"/>
            <a:chOff x="9956549" y="3976550"/>
            <a:chExt cx="2232150" cy="805800"/>
          </a:xfrm>
        </p:grpSpPr>
        <p:cxnSp>
          <p:nvCxnSpPr>
            <p:cNvPr id="268" name="Google Shape;268;p68"/>
            <p:cNvCxnSpPr>
              <a:endCxn id="269" idx="6"/>
            </p:cNvCxnSpPr>
            <p:nvPr/>
          </p:nvCxnSpPr>
          <p:spPr>
            <a:xfrm rot="10800000">
              <a:off x="10643999" y="4511300"/>
              <a:ext cx="1544700" cy="3300"/>
            </a:xfrm>
            <a:prstGeom prst="straightConnector1">
              <a:avLst/>
            </a:prstGeom>
            <a:noFill/>
            <a:ln cap="flat" cmpd="sng" w="76200">
              <a:solidFill>
                <a:srgbClr val="4A86E8"/>
              </a:solidFill>
              <a:prstDash val="solid"/>
              <a:round/>
              <a:headEnd len="med" w="med" type="none"/>
              <a:tailEnd len="med" w="med" type="none"/>
            </a:ln>
          </p:spPr>
        </p:cxnSp>
        <p:sp>
          <p:nvSpPr>
            <p:cNvPr id="269" name="Google Shape;269;p68"/>
            <p:cNvSpPr/>
            <p:nvPr/>
          </p:nvSpPr>
          <p:spPr>
            <a:xfrm rot="1513398">
              <a:off x="10054699" y="4079846"/>
              <a:ext cx="618800" cy="599208"/>
            </a:xfrm>
            <a:prstGeom prst="ellipse">
              <a:avLst/>
            </a:prstGeom>
            <a:solidFill>
              <a:srgbClr val="A4C2F4"/>
            </a:solidFill>
            <a:ln cap="flat" cmpd="sng" w="762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68"/>
          <p:cNvGrpSpPr/>
          <p:nvPr/>
        </p:nvGrpSpPr>
        <p:grpSpPr>
          <a:xfrm>
            <a:off x="9880349" y="3671750"/>
            <a:ext cx="2015550" cy="1378650"/>
            <a:chOff x="9956549" y="3976550"/>
            <a:chExt cx="2015550" cy="1378650"/>
          </a:xfrm>
        </p:grpSpPr>
        <p:cxnSp>
          <p:nvCxnSpPr>
            <p:cNvPr id="271" name="Google Shape;271;p68"/>
            <p:cNvCxnSpPr>
              <a:endCxn id="266" idx="6"/>
            </p:cNvCxnSpPr>
            <p:nvPr/>
          </p:nvCxnSpPr>
          <p:spPr>
            <a:xfrm rot="10800000">
              <a:off x="10643999" y="4511300"/>
              <a:ext cx="1328100" cy="843900"/>
            </a:xfrm>
            <a:prstGeom prst="straightConnector1">
              <a:avLst/>
            </a:prstGeom>
            <a:noFill/>
            <a:ln cap="flat" cmpd="sng" w="76200">
              <a:solidFill>
                <a:srgbClr val="4A86E8"/>
              </a:solidFill>
              <a:prstDash val="solid"/>
              <a:round/>
              <a:headEnd len="med" w="med" type="none"/>
              <a:tailEnd len="med" w="med" type="none"/>
            </a:ln>
          </p:spPr>
        </p:cxnSp>
        <p:sp>
          <p:nvSpPr>
            <p:cNvPr id="266" name="Google Shape;266;p68"/>
            <p:cNvSpPr/>
            <p:nvPr/>
          </p:nvSpPr>
          <p:spPr>
            <a:xfrm rot="1513398">
              <a:off x="10054699" y="4079846"/>
              <a:ext cx="618800" cy="599208"/>
            </a:xfrm>
            <a:prstGeom prst="ellipse">
              <a:avLst/>
            </a:prstGeom>
            <a:solidFill>
              <a:srgbClr val="A4C2F4"/>
            </a:solidFill>
            <a:ln cap="flat" cmpd="sng" w="762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68"/>
          <p:cNvGrpSpPr/>
          <p:nvPr/>
        </p:nvGrpSpPr>
        <p:grpSpPr>
          <a:xfrm>
            <a:off x="9880499" y="6278721"/>
            <a:ext cx="2139331" cy="1068929"/>
            <a:chOff x="9956549" y="3713421"/>
            <a:chExt cx="2139331" cy="1068929"/>
          </a:xfrm>
        </p:grpSpPr>
        <p:cxnSp>
          <p:nvCxnSpPr>
            <p:cNvPr id="273" name="Google Shape;273;p68"/>
            <p:cNvCxnSpPr>
              <a:endCxn id="274" idx="7"/>
            </p:cNvCxnSpPr>
            <p:nvPr/>
          </p:nvCxnSpPr>
          <p:spPr>
            <a:xfrm flipH="1">
              <a:off x="10652281" y="3713421"/>
              <a:ext cx="1443600" cy="567600"/>
            </a:xfrm>
            <a:prstGeom prst="straightConnector1">
              <a:avLst/>
            </a:prstGeom>
            <a:noFill/>
            <a:ln cap="flat" cmpd="sng" w="76200">
              <a:solidFill>
                <a:srgbClr val="4A86E8"/>
              </a:solidFill>
              <a:prstDash val="solid"/>
              <a:round/>
              <a:headEnd len="med" w="med" type="none"/>
              <a:tailEnd len="med" w="med" type="none"/>
            </a:ln>
          </p:spPr>
        </p:cxnSp>
        <p:sp>
          <p:nvSpPr>
            <p:cNvPr id="274" name="Google Shape;274;p68"/>
            <p:cNvSpPr/>
            <p:nvPr/>
          </p:nvSpPr>
          <p:spPr>
            <a:xfrm rot="1513398">
              <a:off x="10054699" y="4079846"/>
              <a:ext cx="618800" cy="599208"/>
            </a:xfrm>
            <a:prstGeom prst="ellipse">
              <a:avLst/>
            </a:prstGeom>
            <a:solidFill>
              <a:srgbClr val="A4C2F4"/>
            </a:solidFill>
            <a:ln cap="flat" cmpd="sng" w="762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 name="Google Shape;275;p68"/>
          <p:cNvSpPr txBox="1"/>
          <p:nvPr>
            <p:ph idx="4294967295" type="body"/>
          </p:nvPr>
        </p:nvSpPr>
        <p:spPr>
          <a:xfrm>
            <a:off x="8306700" y="7766150"/>
            <a:ext cx="4279200" cy="1754400"/>
          </a:xfrm>
          <a:prstGeom prst="rect">
            <a:avLst/>
          </a:prstGeom>
          <a:noFill/>
          <a:ln>
            <a:noFill/>
          </a:ln>
        </p:spPr>
        <p:txBody>
          <a:bodyPr anchorCtr="0" anchor="ctr" bIns="182675" lIns="182675" spcFirstLastPara="1" rIns="182675" wrap="square" tIns="182675">
            <a:noAutofit/>
          </a:bodyPr>
          <a:lstStyle/>
          <a:p>
            <a:pPr indent="0" lvl="0" marL="0" marR="0" rtl="0" algn="ctr">
              <a:lnSpc>
                <a:spcPct val="115000"/>
              </a:lnSpc>
              <a:spcBef>
                <a:spcPts val="1600"/>
              </a:spcBef>
              <a:spcAft>
                <a:spcPts val="0"/>
              </a:spcAft>
              <a:buNone/>
            </a:pPr>
            <a:r>
              <a:rPr b="1" lang="en" sz="3997">
                <a:solidFill>
                  <a:srgbClr val="4A86E8"/>
                </a:solidFill>
              </a:rPr>
              <a:t>API ENDPOINTS (URLs)</a:t>
            </a:r>
            <a:endParaRPr b="1" sz="3997">
              <a:solidFill>
                <a:srgbClr val="4A86E8"/>
              </a:solidFill>
            </a:endParaRPr>
          </a:p>
        </p:txBody>
      </p:sp>
      <p:sp>
        <p:nvSpPr>
          <p:cNvPr id="276" name="Google Shape;276;p68"/>
          <p:cNvSpPr txBox="1"/>
          <p:nvPr>
            <p:ph idx="4294967295" type="body"/>
          </p:nvPr>
        </p:nvSpPr>
        <p:spPr>
          <a:xfrm rot="-683707">
            <a:off x="4612166" y="3825390"/>
            <a:ext cx="3917522" cy="765383"/>
          </a:xfrm>
          <a:prstGeom prst="rect">
            <a:avLst/>
          </a:prstGeom>
          <a:noFill/>
          <a:ln>
            <a:noFill/>
          </a:ln>
        </p:spPr>
        <p:txBody>
          <a:bodyPr anchorCtr="0" anchor="ctr" bIns="182675" lIns="182675" spcFirstLastPara="1" rIns="182675" wrap="square" tIns="182675">
            <a:noAutofit/>
          </a:bodyPr>
          <a:lstStyle/>
          <a:p>
            <a:pPr indent="0" lvl="0" marL="0" marR="0" rtl="0" algn="ctr">
              <a:lnSpc>
                <a:spcPct val="115000"/>
              </a:lnSpc>
              <a:spcBef>
                <a:spcPts val="1600"/>
              </a:spcBef>
              <a:spcAft>
                <a:spcPts val="0"/>
              </a:spcAft>
              <a:buNone/>
            </a:pPr>
            <a:r>
              <a:rPr b="1" lang="en" sz="3997">
                <a:solidFill>
                  <a:srgbClr val="000000"/>
                </a:solidFill>
              </a:rPr>
              <a:t>HTTP POST /ep1</a:t>
            </a:r>
            <a:endParaRPr b="1" sz="3997">
              <a:solidFill>
                <a:srgbClr val="000000"/>
              </a:solidFill>
            </a:endParaRPr>
          </a:p>
        </p:txBody>
      </p:sp>
      <p:sp>
        <p:nvSpPr>
          <p:cNvPr id="277" name="Google Shape;277;p68"/>
          <p:cNvSpPr txBox="1"/>
          <p:nvPr/>
        </p:nvSpPr>
        <p:spPr>
          <a:xfrm>
            <a:off x="10408975" y="3094200"/>
            <a:ext cx="2015400" cy="961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600"/>
              </a:spcBef>
              <a:spcAft>
                <a:spcPts val="0"/>
              </a:spcAft>
              <a:buNone/>
            </a:pPr>
            <a:r>
              <a:rPr b="1" lang="en" sz="3997">
                <a:latin typeface="Calibri"/>
                <a:ea typeface="Calibri"/>
                <a:cs typeface="Calibri"/>
                <a:sym typeface="Calibri"/>
              </a:rPr>
              <a:t>/ep1</a:t>
            </a:r>
            <a:endParaRPr/>
          </a:p>
        </p:txBody>
      </p:sp>
      <p:sp>
        <p:nvSpPr>
          <p:cNvPr id="278" name="Google Shape;278;p68"/>
          <p:cNvSpPr txBox="1"/>
          <p:nvPr/>
        </p:nvSpPr>
        <p:spPr>
          <a:xfrm>
            <a:off x="9880425" y="4660213"/>
            <a:ext cx="2015400" cy="961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600"/>
              </a:spcBef>
              <a:spcAft>
                <a:spcPts val="0"/>
              </a:spcAft>
              <a:buNone/>
            </a:pPr>
            <a:r>
              <a:rPr b="1" lang="en" sz="3997">
                <a:latin typeface="Calibri"/>
                <a:ea typeface="Calibri"/>
                <a:cs typeface="Calibri"/>
                <a:sym typeface="Calibri"/>
              </a:rPr>
              <a:t>/ep2</a:t>
            </a:r>
            <a:endParaRPr/>
          </a:p>
        </p:txBody>
      </p:sp>
      <p:sp>
        <p:nvSpPr>
          <p:cNvPr id="279" name="Google Shape;279;p68"/>
          <p:cNvSpPr txBox="1"/>
          <p:nvPr/>
        </p:nvSpPr>
        <p:spPr>
          <a:xfrm>
            <a:off x="10309000" y="6618100"/>
            <a:ext cx="2015400" cy="961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600"/>
              </a:spcBef>
              <a:spcAft>
                <a:spcPts val="0"/>
              </a:spcAft>
              <a:buNone/>
            </a:pPr>
            <a:r>
              <a:rPr b="1" lang="en" sz="3997">
                <a:latin typeface="Calibri"/>
                <a:ea typeface="Calibri"/>
                <a:cs typeface="Calibri"/>
                <a:sym typeface="Calibri"/>
              </a:rPr>
              <a:t>/ep3</a:t>
            </a:r>
            <a:endParaRPr/>
          </a:p>
        </p:txBody>
      </p:sp>
      <p:grpSp>
        <p:nvGrpSpPr>
          <p:cNvPr id="280" name="Google Shape;280;p68"/>
          <p:cNvGrpSpPr/>
          <p:nvPr/>
        </p:nvGrpSpPr>
        <p:grpSpPr>
          <a:xfrm>
            <a:off x="690250" y="3598925"/>
            <a:ext cx="3270675" cy="3748723"/>
            <a:chOff x="690250" y="3598925"/>
            <a:chExt cx="3270675" cy="3748723"/>
          </a:xfrm>
        </p:grpSpPr>
        <p:pic>
          <p:nvPicPr>
            <p:cNvPr id="281" name="Google Shape;281;p68"/>
            <p:cNvPicPr preferRelativeResize="0"/>
            <p:nvPr/>
          </p:nvPicPr>
          <p:blipFill>
            <a:blip r:embed="rId10">
              <a:alphaModFix/>
            </a:blip>
            <a:stretch>
              <a:fillRect/>
            </a:stretch>
          </p:blipFill>
          <p:spPr>
            <a:xfrm>
              <a:off x="690250" y="3598925"/>
              <a:ext cx="1524299" cy="1524299"/>
            </a:xfrm>
            <a:prstGeom prst="rect">
              <a:avLst/>
            </a:prstGeom>
            <a:noFill/>
            <a:ln>
              <a:noFill/>
            </a:ln>
          </p:spPr>
        </p:pic>
        <p:grpSp>
          <p:nvGrpSpPr>
            <p:cNvPr id="282" name="Google Shape;282;p68"/>
            <p:cNvGrpSpPr/>
            <p:nvPr/>
          </p:nvGrpSpPr>
          <p:grpSpPr>
            <a:xfrm>
              <a:off x="1158751" y="5967719"/>
              <a:ext cx="1673666" cy="1309790"/>
              <a:chOff x="1396750" y="5518160"/>
              <a:chExt cx="2232150" cy="1769987"/>
            </a:xfrm>
          </p:grpSpPr>
          <p:pic>
            <p:nvPicPr>
              <p:cNvPr id="283" name="Google Shape;283;p68"/>
              <p:cNvPicPr preferRelativeResize="0"/>
              <p:nvPr/>
            </p:nvPicPr>
            <p:blipFill>
              <a:blip r:embed="rId11">
                <a:alphaModFix/>
              </a:blip>
              <a:stretch>
                <a:fillRect/>
              </a:stretch>
            </p:blipFill>
            <p:spPr>
              <a:xfrm>
                <a:off x="1396750" y="5518160"/>
                <a:ext cx="2232150" cy="1769987"/>
              </a:xfrm>
              <a:prstGeom prst="rect">
                <a:avLst/>
              </a:prstGeom>
              <a:noFill/>
              <a:ln>
                <a:noFill/>
              </a:ln>
            </p:spPr>
          </p:pic>
          <p:sp>
            <p:nvSpPr>
              <p:cNvPr id="284" name="Google Shape;284;p68"/>
              <p:cNvSpPr/>
              <p:nvPr/>
            </p:nvSpPr>
            <p:spPr>
              <a:xfrm>
                <a:off x="1475700" y="5637950"/>
                <a:ext cx="2070600" cy="12042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5" name="Google Shape;285;p68"/>
            <p:cNvPicPr preferRelativeResize="0"/>
            <p:nvPr/>
          </p:nvPicPr>
          <p:blipFill>
            <a:blip r:embed="rId12">
              <a:alphaModFix/>
            </a:blip>
            <a:stretch>
              <a:fillRect/>
            </a:stretch>
          </p:blipFill>
          <p:spPr>
            <a:xfrm>
              <a:off x="3083725" y="5593247"/>
              <a:ext cx="877200" cy="1754401"/>
            </a:xfrm>
            <a:prstGeom prst="rect">
              <a:avLst/>
            </a:prstGeom>
            <a:noFill/>
            <a:ln>
              <a:noFill/>
            </a:ln>
          </p:spPr>
        </p:pic>
        <p:pic>
          <p:nvPicPr>
            <p:cNvPr id="286" name="Google Shape;286;p68"/>
            <p:cNvPicPr preferRelativeResize="0"/>
            <p:nvPr/>
          </p:nvPicPr>
          <p:blipFill>
            <a:blip r:embed="rId13">
              <a:alphaModFix/>
            </a:blip>
            <a:stretch>
              <a:fillRect/>
            </a:stretch>
          </p:blipFill>
          <p:spPr>
            <a:xfrm rot="-1052704">
              <a:off x="2023125" y="4575550"/>
              <a:ext cx="1752049" cy="961800"/>
            </a:xfrm>
            <a:prstGeom prst="rect">
              <a:avLst/>
            </a:prstGeom>
            <a:noFill/>
            <a:ln>
              <a:noFill/>
            </a:ln>
          </p:spPr>
        </p:pic>
        <p:pic>
          <p:nvPicPr>
            <p:cNvPr id="287" name="Google Shape;287;p68"/>
            <p:cNvPicPr preferRelativeResize="0"/>
            <p:nvPr/>
          </p:nvPicPr>
          <p:blipFill>
            <a:blip r:embed="rId14">
              <a:alphaModFix/>
            </a:blip>
            <a:stretch>
              <a:fillRect/>
            </a:stretch>
          </p:blipFill>
          <p:spPr>
            <a:xfrm>
              <a:off x="2570744" y="3598925"/>
              <a:ext cx="877200" cy="8772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69"/>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Scenarios enabled by APIs usage</a:t>
            </a:r>
            <a:endParaRPr sz="4395"/>
          </a:p>
        </p:txBody>
      </p:sp>
      <p:sp>
        <p:nvSpPr>
          <p:cNvPr id="293" name="Google Shape;293;p69"/>
          <p:cNvSpPr txBox="1"/>
          <p:nvPr>
            <p:ph idx="4294967295" type="body"/>
          </p:nvPr>
        </p:nvSpPr>
        <p:spPr>
          <a:xfrm>
            <a:off x="497550" y="3379625"/>
            <a:ext cx="16822500" cy="6117000"/>
          </a:xfrm>
          <a:prstGeom prst="rect">
            <a:avLst/>
          </a:prstGeom>
          <a:noFill/>
          <a:ln>
            <a:noFill/>
          </a:ln>
        </p:spPr>
        <p:txBody>
          <a:bodyPr anchorCtr="0" anchor="t" bIns="182675" lIns="182675" spcFirstLastPara="1" rIns="182675" wrap="square" tIns="182675">
            <a:noAutofit/>
          </a:bodyPr>
          <a:lstStyle/>
          <a:p>
            <a:pPr indent="-482409" lvl="0" marL="457200" marR="0" rtl="0" algn="l">
              <a:lnSpc>
                <a:spcPct val="115000"/>
              </a:lnSpc>
              <a:spcBef>
                <a:spcPts val="1600"/>
              </a:spcBef>
              <a:spcAft>
                <a:spcPts val="0"/>
              </a:spcAft>
              <a:buClr>
                <a:srgbClr val="434343"/>
              </a:buClr>
              <a:buSzPts val="3997"/>
              <a:buChar char="●"/>
            </a:pPr>
            <a:r>
              <a:rPr lang="en" sz="3997">
                <a:solidFill>
                  <a:srgbClr val="434343"/>
                </a:solidFill>
              </a:rPr>
              <a:t>A few API-enabled integration scenarios:</a:t>
            </a:r>
            <a:endParaRPr sz="3997">
              <a:solidFill>
                <a:srgbClr val="434343"/>
              </a:solidFill>
            </a:endParaRPr>
          </a:p>
          <a:p>
            <a:pPr indent="-457200" lvl="1" marL="914400" marR="0" rtl="0" algn="l">
              <a:lnSpc>
                <a:spcPct val="115000"/>
              </a:lnSpc>
              <a:spcBef>
                <a:spcPts val="0"/>
              </a:spcBef>
              <a:spcAft>
                <a:spcPts val="0"/>
              </a:spcAft>
              <a:buClr>
                <a:srgbClr val="434343"/>
              </a:buClr>
              <a:buSzPts val="3600"/>
              <a:buChar char="○"/>
            </a:pPr>
            <a:r>
              <a:rPr lang="en" sz="3600">
                <a:solidFill>
                  <a:srgbClr val="434343"/>
                </a:solidFill>
              </a:rPr>
              <a:t>Apps on a </a:t>
            </a:r>
            <a:r>
              <a:rPr b="1" lang="en" sz="3600">
                <a:solidFill>
                  <a:srgbClr val="434343"/>
                </a:solidFill>
              </a:rPr>
              <a:t>mobile phone</a:t>
            </a:r>
            <a:r>
              <a:rPr lang="en" sz="3600">
                <a:solidFill>
                  <a:srgbClr val="434343"/>
                </a:solidFill>
              </a:rPr>
              <a:t> sync data in cloud and receive push notifications</a:t>
            </a:r>
            <a:endParaRPr sz="3600">
              <a:solidFill>
                <a:srgbClr val="434343"/>
              </a:solidFill>
            </a:endParaRPr>
          </a:p>
          <a:p>
            <a:pPr indent="-457200" lvl="1" marL="914400" marR="0" rtl="0" algn="l">
              <a:lnSpc>
                <a:spcPct val="115000"/>
              </a:lnSpc>
              <a:spcBef>
                <a:spcPts val="0"/>
              </a:spcBef>
              <a:spcAft>
                <a:spcPts val="0"/>
              </a:spcAft>
              <a:buClr>
                <a:srgbClr val="434343"/>
              </a:buClr>
              <a:buSzPts val="3600"/>
              <a:buChar char="○"/>
            </a:pPr>
            <a:r>
              <a:rPr lang="en" sz="3600">
                <a:solidFill>
                  <a:srgbClr val="434343"/>
                </a:solidFill>
              </a:rPr>
              <a:t>A music streaming </a:t>
            </a:r>
            <a:r>
              <a:rPr b="1" lang="en" sz="3600">
                <a:solidFill>
                  <a:srgbClr val="434343"/>
                </a:solidFill>
              </a:rPr>
              <a:t>desktop app</a:t>
            </a:r>
            <a:r>
              <a:rPr lang="en" sz="3600">
                <a:solidFill>
                  <a:srgbClr val="434343"/>
                </a:solidFill>
              </a:rPr>
              <a:t> updates a collaborative song playlist</a:t>
            </a:r>
            <a:endParaRPr sz="3600">
              <a:solidFill>
                <a:srgbClr val="434343"/>
              </a:solidFill>
            </a:endParaRPr>
          </a:p>
          <a:p>
            <a:pPr indent="-457200" lvl="1" marL="914400" marR="0" rtl="0" algn="l">
              <a:lnSpc>
                <a:spcPct val="115000"/>
              </a:lnSpc>
              <a:spcBef>
                <a:spcPts val="0"/>
              </a:spcBef>
              <a:spcAft>
                <a:spcPts val="0"/>
              </a:spcAft>
              <a:buClr>
                <a:srgbClr val="434343"/>
              </a:buClr>
              <a:buSzPts val="3600"/>
              <a:buChar char="○"/>
            </a:pPr>
            <a:r>
              <a:rPr lang="en" sz="3600">
                <a:solidFill>
                  <a:srgbClr val="434343"/>
                </a:solidFill>
              </a:rPr>
              <a:t>A </a:t>
            </a:r>
            <a:r>
              <a:rPr b="1" lang="en" sz="3600">
                <a:solidFill>
                  <a:srgbClr val="434343"/>
                </a:solidFill>
              </a:rPr>
              <a:t>watering</a:t>
            </a:r>
            <a:r>
              <a:rPr lang="en" sz="3600">
                <a:solidFill>
                  <a:srgbClr val="434343"/>
                </a:solidFill>
              </a:rPr>
              <a:t> </a:t>
            </a:r>
            <a:r>
              <a:rPr b="1" lang="en" sz="3600">
                <a:solidFill>
                  <a:srgbClr val="434343"/>
                </a:solidFill>
              </a:rPr>
              <a:t>device</a:t>
            </a:r>
            <a:r>
              <a:rPr lang="en" sz="3600">
                <a:solidFill>
                  <a:srgbClr val="434343"/>
                </a:solidFill>
              </a:rPr>
              <a:t> retrieves weather forecast data from a </a:t>
            </a:r>
            <a:r>
              <a:rPr b="1" lang="en" sz="3600">
                <a:solidFill>
                  <a:srgbClr val="434343"/>
                </a:solidFill>
              </a:rPr>
              <a:t>rain sensor</a:t>
            </a:r>
            <a:r>
              <a:rPr lang="en" sz="3600">
                <a:solidFill>
                  <a:srgbClr val="434343"/>
                </a:solidFill>
              </a:rPr>
              <a:t> in order to decide whether to water plants or not</a:t>
            </a:r>
            <a:endParaRPr sz="3600">
              <a:solidFill>
                <a:srgbClr val="434343"/>
              </a:solidFill>
            </a:endParaRPr>
          </a:p>
          <a:p>
            <a:pPr indent="-457200" lvl="1" marL="914400" marR="0" rtl="0" algn="l">
              <a:lnSpc>
                <a:spcPct val="115000"/>
              </a:lnSpc>
              <a:spcBef>
                <a:spcPts val="0"/>
              </a:spcBef>
              <a:spcAft>
                <a:spcPts val="0"/>
              </a:spcAft>
              <a:buClr>
                <a:srgbClr val="434343"/>
              </a:buClr>
              <a:buSzPts val="3600"/>
              <a:buChar char="○"/>
            </a:pPr>
            <a:r>
              <a:rPr lang="en" sz="3600">
                <a:solidFill>
                  <a:srgbClr val="434343"/>
                </a:solidFill>
              </a:rPr>
              <a:t>A high-frequency trading </a:t>
            </a:r>
            <a:r>
              <a:rPr b="1" lang="en" sz="3600">
                <a:solidFill>
                  <a:srgbClr val="434343"/>
                </a:solidFill>
              </a:rPr>
              <a:t>bot</a:t>
            </a:r>
            <a:r>
              <a:rPr lang="en" sz="3600">
                <a:solidFill>
                  <a:srgbClr val="434343"/>
                </a:solidFill>
              </a:rPr>
              <a:t> retrievies stock price data and posts purchase/sell orders to stock exchanges</a:t>
            </a:r>
            <a:endParaRPr sz="3600">
              <a:solidFill>
                <a:srgbClr val="434343"/>
              </a:solidFill>
            </a:endParaRPr>
          </a:p>
          <a:p>
            <a:pPr indent="-457200" lvl="1" marL="914400" marR="0" rtl="0" algn="l">
              <a:lnSpc>
                <a:spcPct val="115000"/>
              </a:lnSpc>
              <a:spcBef>
                <a:spcPts val="0"/>
              </a:spcBef>
              <a:spcAft>
                <a:spcPts val="0"/>
              </a:spcAft>
              <a:buClr>
                <a:srgbClr val="434343"/>
              </a:buClr>
              <a:buSzPts val="3600"/>
              <a:buChar char="○"/>
            </a:pPr>
            <a:r>
              <a:rPr lang="en" sz="3600">
                <a:solidFill>
                  <a:srgbClr val="434343"/>
                </a:solidFill>
              </a:rPr>
              <a:t>A self-driving </a:t>
            </a:r>
            <a:r>
              <a:rPr b="1" lang="en" sz="3600">
                <a:solidFill>
                  <a:srgbClr val="434343"/>
                </a:solidFill>
              </a:rPr>
              <a:t>car</a:t>
            </a:r>
            <a:r>
              <a:rPr lang="en" sz="3600">
                <a:solidFill>
                  <a:srgbClr val="434343"/>
                </a:solidFill>
              </a:rPr>
              <a:t> retrieves traffic data and decides the quickest route to destination</a:t>
            </a:r>
            <a:endParaRPr sz="3600">
              <a:solidFill>
                <a:srgbClr val="434343"/>
              </a:solidFill>
            </a:endParaRPr>
          </a:p>
          <a:p>
            <a:pPr indent="-457200" lvl="1" marL="914400" marR="0" rtl="0" algn="l">
              <a:lnSpc>
                <a:spcPct val="115000"/>
              </a:lnSpc>
              <a:spcBef>
                <a:spcPts val="0"/>
              </a:spcBef>
              <a:spcAft>
                <a:spcPts val="0"/>
              </a:spcAft>
              <a:buClr>
                <a:srgbClr val="434343"/>
              </a:buClr>
              <a:buSzPts val="3600"/>
              <a:buChar char="○"/>
            </a:pPr>
            <a:r>
              <a:rPr lang="en" sz="3600">
                <a:solidFill>
                  <a:srgbClr val="434343"/>
                </a:solidFill>
              </a:rPr>
              <a:t>...</a:t>
            </a:r>
            <a:endParaRPr sz="3600">
              <a:solidFill>
                <a:srgbClr val="434343"/>
              </a:solidFill>
            </a:endParaRPr>
          </a:p>
        </p:txBody>
      </p:sp>
      <p:sp>
        <p:nvSpPr>
          <p:cNvPr id="294" name="Google Shape;294;p69"/>
          <p:cNvSpPr txBox="1"/>
          <p:nvPr/>
        </p:nvSpPr>
        <p:spPr>
          <a:xfrm>
            <a:off x="533400" y="1585450"/>
            <a:ext cx="17304300" cy="2024100"/>
          </a:xfrm>
          <a:prstGeom prst="rect">
            <a:avLst/>
          </a:prstGeom>
          <a:noFill/>
          <a:ln>
            <a:noFill/>
          </a:ln>
        </p:spPr>
        <p:txBody>
          <a:bodyPr anchorCtr="0" anchor="ctr" bIns="91425" lIns="91425" spcFirstLastPara="1" rIns="91425" wrap="square" tIns="91425">
            <a:noAutofit/>
          </a:bodyPr>
          <a:lstStyle/>
          <a:p>
            <a:pPr indent="-482409" lvl="0" marL="457200" rtl="0" algn="l">
              <a:lnSpc>
                <a:spcPct val="115000"/>
              </a:lnSpc>
              <a:spcBef>
                <a:spcPts val="1600"/>
              </a:spcBef>
              <a:spcAft>
                <a:spcPts val="0"/>
              </a:spcAft>
              <a:buClr>
                <a:srgbClr val="434343"/>
              </a:buClr>
              <a:buSzPts val="3997"/>
              <a:buFont typeface="Calibri"/>
              <a:buChar char="●"/>
            </a:pPr>
            <a:r>
              <a:rPr lang="en" sz="3997">
                <a:solidFill>
                  <a:srgbClr val="434343"/>
                </a:solidFill>
                <a:latin typeface="Calibri"/>
                <a:ea typeface="Calibri"/>
                <a:cs typeface="Calibri"/>
                <a:sym typeface="Calibri"/>
              </a:rPr>
              <a:t>Web APIs simplify and standardize </a:t>
            </a:r>
            <a:r>
              <a:rPr b="1" lang="en" sz="3997">
                <a:solidFill>
                  <a:srgbClr val="434343"/>
                </a:solidFill>
                <a:latin typeface="Calibri"/>
                <a:ea typeface="Calibri"/>
                <a:cs typeface="Calibri"/>
                <a:sym typeface="Calibri"/>
              </a:rPr>
              <a:t>inter-device communication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70"/>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Famous APIs</a:t>
            </a:r>
            <a:endParaRPr sz="4395"/>
          </a:p>
        </p:txBody>
      </p:sp>
      <p:sp>
        <p:nvSpPr>
          <p:cNvPr id="300" name="Google Shape;300;p70"/>
          <p:cNvSpPr txBox="1"/>
          <p:nvPr>
            <p:ph idx="4294967295" type="body"/>
          </p:nvPr>
        </p:nvSpPr>
        <p:spPr>
          <a:xfrm>
            <a:off x="421350" y="1777600"/>
            <a:ext cx="10836600" cy="7814400"/>
          </a:xfrm>
          <a:prstGeom prst="rect">
            <a:avLst/>
          </a:prstGeom>
          <a:noFill/>
          <a:ln>
            <a:noFill/>
          </a:ln>
        </p:spPr>
        <p:txBody>
          <a:bodyPr anchorCtr="0" anchor="t" bIns="182675" lIns="182675" spcFirstLastPara="1" rIns="182675" wrap="square" tIns="182675">
            <a:noAutofit/>
          </a:bodyPr>
          <a:lstStyle/>
          <a:p>
            <a:pPr indent="-659775" lvl="0" marL="913584" marR="0" rtl="0" algn="l">
              <a:lnSpc>
                <a:spcPct val="115000"/>
              </a:lnSpc>
              <a:spcBef>
                <a:spcPts val="1600"/>
              </a:spcBef>
              <a:spcAft>
                <a:spcPts val="0"/>
              </a:spcAft>
              <a:buClr>
                <a:srgbClr val="434343"/>
              </a:buClr>
              <a:buSzPts val="3000"/>
              <a:buFont typeface="Calibri"/>
              <a:buChar char="●"/>
            </a:pPr>
            <a:r>
              <a:rPr b="1" lang="en" sz="3000">
                <a:solidFill>
                  <a:srgbClr val="434343"/>
                </a:solidFill>
              </a:rPr>
              <a:t>Search engines</a:t>
            </a:r>
            <a:r>
              <a:rPr lang="en" sz="3000">
                <a:solidFill>
                  <a:srgbClr val="434343"/>
                </a:solidFill>
              </a:rPr>
              <a:t>: Google,  Bing</a:t>
            </a:r>
            <a:endParaRPr sz="3000">
              <a:solidFill>
                <a:srgbClr val="434343"/>
              </a:solidFill>
            </a:endParaRPr>
          </a:p>
          <a:p>
            <a:pPr indent="-659775" lvl="0" marL="913584" marR="0" rtl="0" algn="l">
              <a:lnSpc>
                <a:spcPct val="115000"/>
              </a:lnSpc>
              <a:spcBef>
                <a:spcPts val="1600"/>
              </a:spcBef>
              <a:spcAft>
                <a:spcPts val="0"/>
              </a:spcAft>
              <a:buClr>
                <a:srgbClr val="434343"/>
              </a:buClr>
              <a:buSzPts val="3000"/>
              <a:buFont typeface="Calibri"/>
              <a:buChar char="●"/>
            </a:pPr>
            <a:r>
              <a:rPr b="1" lang="en" sz="3000">
                <a:solidFill>
                  <a:srgbClr val="434343"/>
                </a:solidFill>
              </a:rPr>
              <a:t>Maps</a:t>
            </a:r>
            <a:r>
              <a:rPr lang="en" sz="3000">
                <a:solidFill>
                  <a:srgbClr val="434343"/>
                </a:solidFill>
              </a:rPr>
              <a:t>: Google Maps, Bing Maps</a:t>
            </a:r>
            <a:endParaRPr sz="3000">
              <a:solidFill>
                <a:srgbClr val="434343"/>
              </a:solidFill>
            </a:endParaRPr>
          </a:p>
          <a:p>
            <a:pPr indent="-659775" lvl="0" marL="913584" marR="0" rtl="0" algn="l">
              <a:lnSpc>
                <a:spcPct val="115000"/>
              </a:lnSpc>
              <a:spcBef>
                <a:spcPts val="1600"/>
              </a:spcBef>
              <a:spcAft>
                <a:spcPts val="0"/>
              </a:spcAft>
              <a:buClr>
                <a:srgbClr val="434343"/>
              </a:buClr>
              <a:buSzPts val="3000"/>
              <a:buFont typeface="Calibri"/>
              <a:buChar char="●"/>
            </a:pPr>
            <a:r>
              <a:rPr b="1" lang="en" sz="3000">
                <a:solidFill>
                  <a:srgbClr val="434343"/>
                </a:solidFill>
              </a:rPr>
              <a:t>Storage</a:t>
            </a:r>
            <a:r>
              <a:rPr lang="en" sz="3000">
                <a:solidFill>
                  <a:srgbClr val="434343"/>
                </a:solidFill>
              </a:rPr>
              <a:t>: Dropbox, Google Drive</a:t>
            </a:r>
            <a:endParaRPr sz="3000">
              <a:solidFill>
                <a:srgbClr val="434343"/>
              </a:solidFill>
            </a:endParaRPr>
          </a:p>
          <a:p>
            <a:pPr indent="-659775" lvl="0" marL="913584" marR="0" rtl="0" algn="l">
              <a:lnSpc>
                <a:spcPct val="115000"/>
              </a:lnSpc>
              <a:spcBef>
                <a:spcPts val="1600"/>
              </a:spcBef>
              <a:spcAft>
                <a:spcPts val="0"/>
              </a:spcAft>
              <a:buClr>
                <a:srgbClr val="434343"/>
              </a:buClr>
              <a:buSzPts val="3000"/>
              <a:buFont typeface="Calibri"/>
              <a:buChar char="●"/>
            </a:pPr>
            <a:r>
              <a:rPr b="1" lang="en" sz="3000">
                <a:solidFill>
                  <a:srgbClr val="434343"/>
                </a:solidFill>
              </a:rPr>
              <a:t>Cloud Services</a:t>
            </a:r>
            <a:r>
              <a:rPr lang="en" sz="3000">
                <a:solidFill>
                  <a:srgbClr val="434343"/>
                </a:solidFill>
              </a:rPr>
              <a:t>: Amazon Web Services, MS Azure, Heroku</a:t>
            </a:r>
            <a:endParaRPr sz="3000">
              <a:solidFill>
                <a:srgbClr val="434343"/>
              </a:solidFill>
            </a:endParaRPr>
          </a:p>
          <a:p>
            <a:pPr indent="-659775" lvl="0" marL="913584" rtl="0" algn="l">
              <a:spcBef>
                <a:spcPts val="1600"/>
              </a:spcBef>
              <a:spcAft>
                <a:spcPts val="0"/>
              </a:spcAft>
              <a:buClr>
                <a:srgbClr val="434343"/>
              </a:buClr>
              <a:buSzPts val="3000"/>
              <a:buFont typeface="Calibri"/>
              <a:buChar char="●"/>
            </a:pPr>
            <a:r>
              <a:rPr b="1" lang="en" sz="3000">
                <a:solidFill>
                  <a:srgbClr val="434343"/>
                </a:solidFill>
              </a:rPr>
              <a:t>Messaging</a:t>
            </a:r>
            <a:r>
              <a:rPr lang="en" sz="3000">
                <a:solidFill>
                  <a:srgbClr val="434343"/>
                </a:solidFill>
              </a:rPr>
              <a:t>: WhatsApp, Slack</a:t>
            </a:r>
            <a:endParaRPr sz="3000">
              <a:solidFill>
                <a:srgbClr val="434343"/>
              </a:solidFill>
            </a:endParaRPr>
          </a:p>
          <a:p>
            <a:pPr indent="-659775" lvl="0" marL="913584" rtl="0" algn="l">
              <a:spcBef>
                <a:spcPts val="1600"/>
              </a:spcBef>
              <a:spcAft>
                <a:spcPts val="0"/>
              </a:spcAft>
              <a:buClr>
                <a:srgbClr val="434343"/>
              </a:buClr>
              <a:buSzPts val="3000"/>
              <a:buFont typeface="Calibri"/>
              <a:buChar char="●"/>
            </a:pPr>
            <a:r>
              <a:rPr b="1" lang="en" sz="3000">
                <a:solidFill>
                  <a:srgbClr val="434343"/>
                </a:solidFill>
              </a:rPr>
              <a:t>Social Networks</a:t>
            </a:r>
            <a:r>
              <a:rPr lang="en" sz="3000">
                <a:solidFill>
                  <a:srgbClr val="434343"/>
                </a:solidFill>
              </a:rPr>
              <a:t>: Facebook, Twitter, GitHub</a:t>
            </a:r>
            <a:endParaRPr sz="3000">
              <a:solidFill>
                <a:srgbClr val="434343"/>
              </a:solidFill>
            </a:endParaRPr>
          </a:p>
          <a:p>
            <a:pPr indent="-659775" lvl="0" marL="913584" rtl="0" algn="l">
              <a:spcBef>
                <a:spcPts val="1600"/>
              </a:spcBef>
              <a:spcAft>
                <a:spcPts val="0"/>
              </a:spcAft>
              <a:buClr>
                <a:srgbClr val="434343"/>
              </a:buClr>
              <a:buSzPts val="3000"/>
              <a:buFont typeface="Calibri"/>
              <a:buChar char="●"/>
            </a:pPr>
            <a:r>
              <a:rPr b="1" lang="en" sz="3000">
                <a:solidFill>
                  <a:srgbClr val="434343"/>
                </a:solidFill>
              </a:rPr>
              <a:t>E-commerce</a:t>
            </a:r>
            <a:r>
              <a:rPr lang="en" sz="3000">
                <a:solidFill>
                  <a:srgbClr val="434343"/>
                </a:solidFill>
              </a:rPr>
              <a:t>: Amazon, E-bay</a:t>
            </a:r>
            <a:endParaRPr sz="3000">
              <a:solidFill>
                <a:srgbClr val="434343"/>
              </a:solidFill>
            </a:endParaRPr>
          </a:p>
          <a:p>
            <a:pPr indent="-659775" lvl="0" marL="913584" rtl="0" algn="l">
              <a:spcBef>
                <a:spcPts val="1600"/>
              </a:spcBef>
              <a:spcAft>
                <a:spcPts val="0"/>
              </a:spcAft>
              <a:buClr>
                <a:srgbClr val="434343"/>
              </a:buClr>
              <a:buSzPts val="3000"/>
              <a:buFont typeface="Calibri"/>
              <a:buChar char="●"/>
            </a:pPr>
            <a:r>
              <a:rPr b="1" lang="en" sz="3000">
                <a:solidFill>
                  <a:srgbClr val="434343"/>
                </a:solidFill>
              </a:rPr>
              <a:t>Payments</a:t>
            </a:r>
            <a:r>
              <a:rPr lang="en" sz="3000">
                <a:solidFill>
                  <a:srgbClr val="434343"/>
                </a:solidFill>
              </a:rPr>
              <a:t>: PayPal, Stripe, Salesforce</a:t>
            </a:r>
            <a:endParaRPr sz="3000">
              <a:solidFill>
                <a:srgbClr val="434343"/>
              </a:solidFill>
            </a:endParaRPr>
          </a:p>
          <a:p>
            <a:pPr indent="-659775" lvl="0" marL="913584" rtl="0" algn="l">
              <a:spcBef>
                <a:spcPts val="1600"/>
              </a:spcBef>
              <a:spcAft>
                <a:spcPts val="0"/>
              </a:spcAft>
              <a:buClr>
                <a:srgbClr val="434343"/>
              </a:buClr>
              <a:buSzPts val="3000"/>
              <a:buFont typeface="Calibri"/>
              <a:buChar char="●"/>
            </a:pPr>
            <a:r>
              <a:rPr b="1" lang="en" sz="3000">
                <a:solidFill>
                  <a:srgbClr val="434343"/>
                </a:solidFill>
              </a:rPr>
              <a:t>Music streaming</a:t>
            </a:r>
            <a:r>
              <a:rPr lang="en" sz="3000">
                <a:solidFill>
                  <a:srgbClr val="434343"/>
                </a:solidFill>
              </a:rPr>
              <a:t>: Spotify, SoundCloud</a:t>
            </a:r>
            <a:endParaRPr sz="3000">
              <a:solidFill>
                <a:srgbClr val="434343"/>
              </a:solidFill>
            </a:endParaRPr>
          </a:p>
          <a:p>
            <a:pPr indent="-659775" lvl="0" marL="913584" rtl="0" algn="l">
              <a:spcBef>
                <a:spcPts val="1600"/>
              </a:spcBef>
              <a:spcAft>
                <a:spcPts val="0"/>
              </a:spcAft>
              <a:buClr>
                <a:srgbClr val="434343"/>
              </a:buClr>
              <a:buSzPts val="3000"/>
              <a:buFont typeface="Calibri"/>
              <a:buChar char="●"/>
            </a:pPr>
            <a:r>
              <a:rPr b="1" lang="en" sz="3000">
                <a:solidFill>
                  <a:srgbClr val="434343"/>
                </a:solidFill>
              </a:rPr>
              <a:t>Video streaming</a:t>
            </a:r>
            <a:r>
              <a:rPr lang="en" sz="3000">
                <a:solidFill>
                  <a:srgbClr val="434343"/>
                </a:solidFill>
              </a:rPr>
              <a:t>: Netflix, YouTube, Vimeo</a:t>
            </a:r>
            <a:endParaRPr sz="3000">
              <a:solidFill>
                <a:srgbClr val="434343"/>
              </a:solidFill>
            </a:endParaRPr>
          </a:p>
        </p:txBody>
      </p:sp>
      <p:grpSp>
        <p:nvGrpSpPr>
          <p:cNvPr id="301" name="Google Shape;301;p70"/>
          <p:cNvGrpSpPr/>
          <p:nvPr/>
        </p:nvGrpSpPr>
        <p:grpSpPr>
          <a:xfrm>
            <a:off x="12204124" y="3594820"/>
            <a:ext cx="3933409" cy="3092589"/>
            <a:chOff x="11947200" y="3064600"/>
            <a:chExt cx="3297350" cy="2424800"/>
          </a:xfrm>
        </p:grpSpPr>
        <p:pic>
          <p:nvPicPr>
            <p:cNvPr id="302" name="Google Shape;302;p70"/>
            <p:cNvPicPr preferRelativeResize="0"/>
            <p:nvPr/>
          </p:nvPicPr>
          <p:blipFill>
            <a:blip r:embed="rId3">
              <a:alphaModFix/>
            </a:blip>
            <a:stretch>
              <a:fillRect/>
            </a:stretch>
          </p:blipFill>
          <p:spPr>
            <a:xfrm>
              <a:off x="11947200" y="3064600"/>
              <a:ext cx="3297350" cy="2424800"/>
            </a:xfrm>
            <a:prstGeom prst="rect">
              <a:avLst/>
            </a:prstGeom>
            <a:noFill/>
            <a:ln>
              <a:noFill/>
            </a:ln>
          </p:spPr>
        </p:pic>
        <p:pic>
          <p:nvPicPr>
            <p:cNvPr id="303" name="Google Shape;303;p70"/>
            <p:cNvPicPr preferRelativeResize="0"/>
            <p:nvPr/>
          </p:nvPicPr>
          <p:blipFill>
            <a:blip r:embed="rId4">
              <a:alphaModFix/>
            </a:blip>
            <a:stretch>
              <a:fillRect/>
            </a:stretch>
          </p:blipFill>
          <p:spPr>
            <a:xfrm rot="5400000">
              <a:off x="12981248" y="3475403"/>
              <a:ext cx="1229264" cy="1755602"/>
            </a:xfrm>
            <a:prstGeom prst="rect">
              <a:avLst/>
            </a:prstGeom>
            <a:noFill/>
            <a:ln>
              <a:noFill/>
            </a:ln>
          </p:spPr>
        </p:pic>
      </p:grpSp>
      <p:grpSp>
        <p:nvGrpSpPr>
          <p:cNvPr id="304" name="Google Shape;304;p70"/>
          <p:cNvGrpSpPr/>
          <p:nvPr/>
        </p:nvGrpSpPr>
        <p:grpSpPr>
          <a:xfrm>
            <a:off x="15256224" y="1984304"/>
            <a:ext cx="2461142" cy="2022525"/>
            <a:chOff x="11947200" y="3064600"/>
            <a:chExt cx="3297350" cy="2424800"/>
          </a:xfrm>
        </p:grpSpPr>
        <p:pic>
          <p:nvPicPr>
            <p:cNvPr id="305" name="Google Shape;305;p70"/>
            <p:cNvPicPr preferRelativeResize="0"/>
            <p:nvPr/>
          </p:nvPicPr>
          <p:blipFill>
            <a:blip r:embed="rId3">
              <a:alphaModFix/>
            </a:blip>
            <a:stretch>
              <a:fillRect/>
            </a:stretch>
          </p:blipFill>
          <p:spPr>
            <a:xfrm>
              <a:off x="11947200" y="3064600"/>
              <a:ext cx="3297350" cy="2424800"/>
            </a:xfrm>
            <a:prstGeom prst="rect">
              <a:avLst/>
            </a:prstGeom>
            <a:noFill/>
            <a:ln>
              <a:noFill/>
            </a:ln>
          </p:spPr>
        </p:pic>
        <p:pic>
          <p:nvPicPr>
            <p:cNvPr id="306" name="Google Shape;306;p70"/>
            <p:cNvPicPr preferRelativeResize="0"/>
            <p:nvPr/>
          </p:nvPicPr>
          <p:blipFill>
            <a:blip r:embed="rId4">
              <a:alphaModFix/>
            </a:blip>
            <a:stretch>
              <a:fillRect/>
            </a:stretch>
          </p:blipFill>
          <p:spPr>
            <a:xfrm rot="5400000">
              <a:off x="12981248" y="3475403"/>
              <a:ext cx="1229264" cy="1755602"/>
            </a:xfrm>
            <a:prstGeom prst="rect">
              <a:avLst/>
            </a:prstGeom>
            <a:noFill/>
            <a:ln>
              <a:noFill/>
            </a:ln>
          </p:spPr>
        </p:pic>
      </p:grpSp>
      <p:grpSp>
        <p:nvGrpSpPr>
          <p:cNvPr id="307" name="Google Shape;307;p70"/>
          <p:cNvGrpSpPr/>
          <p:nvPr/>
        </p:nvGrpSpPr>
        <p:grpSpPr>
          <a:xfrm>
            <a:off x="14211307" y="7545084"/>
            <a:ext cx="2955745" cy="2142310"/>
            <a:chOff x="11947200" y="3064600"/>
            <a:chExt cx="3297350" cy="2424800"/>
          </a:xfrm>
        </p:grpSpPr>
        <p:pic>
          <p:nvPicPr>
            <p:cNvPr id="308" name="Google Shape;308;p70"/>
            <p:cNvPicPr preferRelativeResize="0"/>
            <p:nvPr/>
          </p:nvPicPr>
          <p:blipFill>
            <a:blip r:embed="rId3">
              <a:alphaModFix/>
            </a:blip>
            <a:stretch>
              <a:fillRect/>
            </a:stretch>
          </p:blipFill>
          <p:spPr>
            <a:xfrm>
              <a:off x="11947200" y="3064600"/>
              <a:ext cx="3297350" cy="2424800"/>
            </a:xfrm>
            <a:prstGeom prst="rect">
              <a:avLst/>
            </a:prstGeom>
            <a:noFill/>
            <a:ln>
              <a:noFill/>
            </a:ln>
          </p:spPr>
        </p:pic>
        <p:pic>
          <p:nvPicPr>
            <p:cNvPr id="309" name="Google Shape;309;p70"/>
            <p:cNvPicPr preferRelativeResize="0"/>
            <p:nvPr/>
          </p:nvPicPr>
          <p:blipFill>
            <a:blip r:embed="rId4">
              <a:alphaModFix/>
            </a:blip>
            <a:stretch>
              <a:fillRect/>
            </a:stretch>
          </p:blipFill>
          <p:spPr>
            <a:xfrm rot="5400000">
              <a:off x="12981248" y="3475403"/>
              <a:ext cx="1229264" cy="1755602"/>
            </a:xfrm>
            <a:prstGeom prst="rect">
              <a:avLst/>
            </a:prstGeom>
            <a:noFill/>
            <a:ln>
              <a:noFill/>
            </a:ln>
          </p:spPr>
        </p:pic>
      </p:grpSp>
      <p:grpSp>
        <p:nvGrpSpPr>
          <p:cNvPr id="310" name="Google Shape;310;p70"/>
          <p:cNvGrpSpPr/>
          <p:nvPr/>
        </p:nvGrpSpPr>
        <p:grpSpPr>
          <a:xfrm>
            <a:off x="15911873" y="5926499"/>
            <a:ext cx="1925982" cy="1317394"/>
            <a:chOff x="11947200" y="3064600"/>
            <a:chExt cx="3297350" cy="2424800"/>
          </a:xfrm>
        </p:grpSpPr>
        <p:pic>
          <p:nvPicPr>
            <p:cNvPr id="311" name="Google Shape;311;p70"/>
            <p:cNvPicPr preferRelativeResize="0"/>
            <p:nvPr/>
          </p:nvPicPr>
          <p:blipFill>
            <a:blip r:embed="rId3">
              <a:alphaModFix/>
            </a:blip>
            <a:stretch>
              <a:fillRect/>
            </a:stretch>
          </p:blipFill>
          <p:spPr>
            <a:xfrm>
              <a:off x="11947200" y="3064600"/>
              <a:ext cx="3297350" cy="2424800"/>
            </a:xfrm>
            <a:prstGeom prst="rect">
              <a:avLst/>
            </a:prstGeom>
            <a:noFill/>
            <a:ln>
              <a:noFill/>
            </a:ln>
          </p:spPr>
        </p:pic>
        <p:pic>
          <p:nvPicPr>
            <p:cNvPr id="312" name="Google Shape;312;p70"/>
            <p:cNvPicPr preferRelativeResize="0"/>
            <p:nvPr/>
          </p:nvPicPr>
          <p:blipFill>
            <a:blip r:embed="rId4">
              <a:alphaModFix/>
            </a:blip>
            <a:stretch>
              <a:fillRect/>
            </a:stretch>
          </p:blipFill>
          <p:spPr>
            <a:xfrm rot="5400000">
              <a:off x="12981248" y="3475403"/>
              <a:ext cx="1229264" cy="1755602"/>
            </a:xfrm>
            <a:prstGeom prst="rect">
              <a:avLst/>
            </a:prstGeom>
            <a:noFill/>
            <a:ln>
              <a:noFill/>
            </a:ln>
          </p:spPr>
        </p:pic>
      </p:grpSp>
      <p:grpSp>
        <p:nvGrpSpPr>
          <p:cNvPr id="313" name="Google Shape;313;p70"/>
          <p:cNvGrpSpPr/>
          <p:nvPr/>
        </p:nvGrpSpPr>
        <p:grpSpPr>
          <a:xfrm>
            <a:off x="11756224" y="1972981"/>
            <a:ext cx="1925982" cy="1366375"/>
            <a:chOff x="11947200" y="3064600"/>
            <a:chExt cx="3297350" cy="2424800"/>
          </a:xfrm>
        </p:grpSpPr>
        <p:pic>
          <p:nvPicPr>
            <p:cNvPr id="314" name="Google Shape;314;p70"/>
            <p:cNvPicPr preferRelativeResize="0"/>
            <p:nvPr/>
          </p:nvPicPr>
          <p:blipFill>
            <a:blip r:embed="rId3">
              <a:alphaModFix/>
            </a:blip>
            <a:stretch>
              <a:fillRect/>
            </a:stretch>
          </p:blipFill>
          <p:spPr>
            <a:xfrm>
              <a:off x="11947200" y="3064600"/>
              <a:ext cx="3297350" cy="2424800"/>
            </a:xfrm>
            <a:prstGeom prst="rect">
              <a:avLst/>
            </a:prstGeom>
            <a:noFill/>
            <a:ln>
              <a:noFill/>
            </a:ln>
          </p:spPr>
        </p:pic>
        <p:pic>
          <p:nvPicPr>
            <p:cNvPr id="315" name="Google Shape;315;p70"/>
            <p:cNvPicPr preferRelativeResize="0"/>
            <p:nvPr/>
          </p:nvPicPr>
          <p:blipFill>
            <a:blip r:embed="rId4">
              <a:alphaModFix/>
            </a:blip>
            <a:stretch>
              <a:fillRect/>
            </a:stretch>
          </p:blipFill>
          <p:spPr>
            <a:xfrm rot="5400000">
              <a:off x="12981248" y="3475403"/>
              <a:ext cx="1229264" cy="1755602"/>
            </a:xfrm>
            <a:prstGeom prst="rect">
              <a:avLst/>
            </a:prstGeom>
            <a:noFill/>
            <a:ln>
              <a:noFill/>
            </a:ln>
          </p:spPr>
        </p:pic>
      </p:grpSp>
      <p:grpSp>
        <p:nvGrpSpPr>
          <p:cNvPr id="316" name="Google Shape;316;p70"/>
          <p:cNvGrpSpPr/>
          <p:nvPr/>
        </p:nvGrpSpPr>
        <p:grpSpPr>
          <a:xfrm>
            <a:off x="12000387" y="6973933"/>
            <a:ext cx="1437645" cy="950036"/>
            <a:chOff x="11947200" y="3064600"/>
            <a:chExt cx="3297350" cy="2424800"/>
          </a:xfrm>
        </p:grpSpPr>
        <p:pic>
          <p:nvPicPr>
            <p:cNvPr id="317" name="Google Shape;317;p70"/>
            <p:cNvPicPr preferRelativeResize="0"/>
            <p:nvPr/>
          </p:nvPicPr>
          <p:blipFill>
            <a:blip r:embed="rId3">
              <a:alphaModFix/>
            </a:blip>
            <a:stretch>
              <a:fillRect/>
            </a:stretch>
          </p:blipFill>
          <p:spPr>
            <a:xfrm>
              <a:off x="11947200" y="3064600"/>
              <a:ext cx="3297350" cy="2424800"/>
            </a:xfrm>
            <a:prstGeom prst="rect">
              <a:avLst/>
            </a:prstGeom>
            <a:noFill/>
            <a:ln>
              <a:noFill/>
            </a:ln>
          </p:spPr>
        </p:pic>
        <p:pic>
          <p:nvPicPr>
            <p:cNvPr id="318" name="Google Shape;318;p70"/>
            <p:cNvPicPr preferRelativeResize="0"/>
            <p:nvPr/>
          </p:nvPicPr>
          <p:blipFill>
            <a:blip r:embed="rId4">
              <a:alphaModFix/>
            </a:blip>
            <a:stretch>
              <a:fillRect/>
            </a:stretch>
          </p:blipFill>
          <p:spPr>
            <a:xfrm rot="5400000">
              <a:off x="12981248" y="3475403"/>
              <a:ext cx="1229264" cy="1755602"/>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71"/>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324" name="Google Shape;324;p71"/>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What is an API?</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Scenarios enabled by APIs usage</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Showcase of famous APIs</a:t>
            </a:r>
            <a:endParaRPr sz="3997">
              <a:solidFill>
                <a:srgbClr val="43434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